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7" r:id="rId2"/>
    <p:sldId id="344" r:id="rId3"/>
    <p:sldId id="259" r:id="rId4"/>
    <p:sldId id="260" r:id="rId5"/>
    <p:sldId id="261" r:id="rId6"/>
    <p:sldId id="262" r:id="rId7"/>
    <p:sldId id="263" r:id="rId8"/>
    <p:sldId id="298" r:id="rId9"/>
    <p:sldId id="302" r:id="rId10"/>
    <p:sldId id="303" r:id="rId11"/>
    <p:sldId id="304" r:id="rId12"/>
    <p:sldId id="301" r:id="rId13"/>
    <p:sldId id="306" r:id="rId14"/>
    <p:sldId id="307" r:id="rId15"/>
    <p:sldId id="308" r:id="rId16"/>
    <p:sldId id="309" r:id="rId17"/>
    <p:sldId id="310" r:id="rId18"/>
    <p:sldId id="311" r:id="rId19"/>
    <p:sldId id="312" r:id="rId20"/>
    <p:sldId id="313" r:id="rId21"/>
    <p:sldId id="315" r:id="rId22"/>
    <p:sldId id="316" r:id="rId23"/>
    <p:sldId id="317" r:id="rId24"/>
    <p:sldId id="318" r:id="rId25"/>
    <p:sldId id="319" r:id="rId26"/>
    <p:sldId id="320" r:id="rId27"/>
    <p:sldId id="322" r:id="rId28"/>
    <p:sldId id="338" r:id="rId29"/>
    <p:sldId id="295" r:id="rId30"/>
    <p:sldId id="339" r:id="rId31"/>
    <p:sldId id="334" r:id="rId32"/>
    <p:sldId id="336" r:id="rId33"/>
    <p:sldId id="267" r:id="rId34"/>
    <p:sldId id="268" r:id="rId35"/>
    <p:sldId id="269" r:id="rId36"/>
    <p:sldId id="270" r:id="rId37"/>
    <p:sldId id="271" r:id="rId38"/>
    <p:sldId id="272" r:id="rId39"/>
    <p:sldId id="345" r:id="rId40"/>
    <p:sldId id="346" r:id="rId41"/>
    <p:sldId id="337" r:id="rId42"/>
    <p:sldId id="340" r:id="rId43"/>
    <p:sldId id="273" r:id="rId44"/>
    <p:sldId id="274" r:id="rId45"/>
    <p:sldId id="275" r:id="rId46"/>
    <p:sldId id="276" r:id="rId47"/>
    <p:sldId id="277" r:id="rId48"/>
    <p:sldId id="278" r:id="rId49"/>
    <p:sldId id="279" r:id="rId50"/>
    <p:sldId id="323" r:id="rId51"/>
    <p:sldId id="324" r:id="rId52"/>
    <p:sldId id="325" r:id="rId53"/>
    <p:sldId id="329" r:id="rId54"/>
    <p:sldId id="327" r:id="rId55"/>
    <p:sldId id="326" r:id="rId56"/>
    <p:sldId id="331" r:id="rId57"/>
    <p:sldId id="332" r:id="rId58"/>
    <p:sldId id="333" r:id="rId59"/>
    <p:sldId id="341" r:id="rId60"/>
    <p:sldId id="342" r:id="rId61"/>
    <p:sldId id="343" r:id="rId62"/>
    <p:sldId id="280" r:id="rId63"/>
    <p:sldId id="281" r:id="rId64"/>
    <p:sldId id="283" r:id="rId65"/>
    <p:sldId id="282" r:id="rId66"/>
    <p:sldId id="284" r:id="rId67"/>
    <p:sldId id="285" r:id="rId68"/>
    <p:sldId id="286" r:id="rId69"/>
    <p:sldId id="287" r:id="rId70"/>
    <p:sldId id="288" r:id="rId71"/>
    <p:sldId id="289" r:id="rId72"/>
    <p:sldId id="290" r:id="rId73"/>
    <p:sldId id="293" r:id="rId74"/>
    <p:sldId id="294" r:id="rId75"/>
    <p:sldId id="348" r:id="rId76"/>
    <p:sldId id="349" r:id="rId77"/>
    <p:sldId id="350" r:id="rId78"/>
    <p:sldId id="351" r:id="rId79"/>
    <p:sldId id="34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p:scale>
          <a:sx n="66" d="100"/>
          <a:sy n="66" d="100"/>
        </p:scale>
        <p:origin x="-1632"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30627-C8A7-4F19-B6C2-B5A55B408262}" type="datetimeFigureOut">
              <a:rPr lang="en-US" smtClean="0"/>
              <a:t>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3A6B0-A4AC-4A53-BE8D-57EF7835B230}" type="slidenum">
              <a:rPr lang="en-US" smtClean="0"/>
              <a:t>‹#›</a:t>
            </a:fld>
            <a:endParaRPr lang="en-US"/>
          </a:p>
        </p:txBody>
      </p:sp>
    </p:spTree>
    <p:extLst>
      <p:ext uri="{BB962C8B-B14F-4D97-AF65-F5344CB8AC3E}">
        <p14:creationId xmlns:p14="http://schemas.microsoft.com/office/powerpoint/2010/main" val="318469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3A6B0-A4AC-4A53-BE8D-57EF7835B230}" type="slidenum">
              <a:rPr lang="en-US" smtClean="0"/>
              <a:t>31</a:t>
            </a:fld>
            <a:endParaRPr lang="en-US"/>
          </a:p>
        </p:txBody>
      </p:sp>
    </p:spTree>
    <p:extLst>
      <p:ext uri="{BB962C8B-B14F-4D97-AF65-F5344CB8AC3E}">
        <p14:creationId xmlns:p14="http://schemas.microsoft.com/office/powerpoint/2010/main" val="180474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3A6B0-A4AC-4A53-BE8D-57EF7835B230}" type="slidenum">
              <a:rPr lang="en-US" smtClean="0"/>
              <a:t>67</a:t>
            </a:fld>
            <a:endParaRPr lang="en-US"/>
          </a:p>
        </p:txBody>
      </p:sp>
    </p:spTree>
    <p:extLst>
      <p:ext uri="{BB962C8B-B14F-4D97-AF65-F5344CB8AC3E}">
        <p14:creationId xmlns:p14="http://schemas.microsoft.com/office/powerpoint/2010/main" val="167710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695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427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177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001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834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565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54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256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861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532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1F497D"/>
                </a:solidFill>
              </a:rPr>
              <a:pPr/>
              <a:t>1/5/2016</a:t>
            </a:fld>
            <a:endParaRPr lang="en-US">
              <a:solidFill>
                <a:srgbClr val="1F497D"/>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1F497D"/>
              </a:solidFill>
            </a:endParaRPr>
          </a:p>
        </p:txBody>
      </p:sp>
    </p:spTree>
    <p:extLst>
      <p:ext uri="{BB962C8B-B14F-4D97-AF65-F5344CB8AC3E}">
        <p14:creationId xmlns:p14="http://schemas.microsoft.com/office/powerpoint/2010/main" val="303873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1F497D"/>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1F497D"/>
                </a:solidFill>
              </a:rPr>
              <a:pPr/>
              <a:t>1/5/2016</a:t>
            </a:fld>
            <a:endParaRPr lang="en-US">
              <a:solidFill>
                <a:srgbClr val="1F497D"/>
              </a:solidFill>
            </a:endParaRPr>
          </a:p>
        </p:txBody>
      </p:sp>
    </p:spTree>
    <p:extLst>
      <p:ext uri="{BB962C8B-B14F-4D97-AF65-F5344CB8AC3E}">
        <p14:creationId xmlns:p14="http://schemas.microsoft.com/office/powerpoint/2010/main" val="32810488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304801"/>
            <a:ext cx="8146473" cy="2362200"/>
          </a:xfrm>
        </p:spPr>
        <p:txBody>
          <a:bodyPr/>
          <a:lstStyle/>
          <a:p>
            <a:r>
              <a:rPr lang="en-US" sz="4400" dirty="0" smtClean="0"/>
              <a:t>Timing and indication of surgery- Mitral valve </a:t>
            </a:r>
            <a:endParaRPr lang="en-US" sz="4400" dirty="0"/>
          </a:p>
        </p:txBody>
      </p:sp>
      <p:sp>
        <p:nvSpPr>
          <p:cNvPr id="3" name="Subtitle 2"/>
          <p:cNvSpPr>
            <a:spLocks noGrp="1"/>
          </p:cNvSpPr>
          <p:nvPr>
            <p:ph type="subTitle" idx="1"/>
          </p:nvPr>
        </p:nvSpPr>
        <p:spPr>
          <a:xfrm>
            <a:off x="4724400" y="4724400"/>
            <a:ext cx="3505200" cy="1066800"/>
          </a:xfrm>
        </p:spPr>
        <p:txBody>
          <a:bodyPr>
            <a:normAutofit/>
          </a:bodyPr>
          <a:lstStyle/>
          <a:p>
            <a:pPr algn="r"/>
            <a:r>
              <a:rPr lang="en-US" sz="3200" dirty="0" smtClean="0"/>
              <a:t>Dr. </a:t>
            </a:r>
            <a:r>
              <a:rPr lang="en-US" sz="3200" dirty="0" err="1" smtClean="0"/>
              <a:t>Kailash</a:t>
            </a:r>
            <a:r>
              <a:rPr lang="en-US" sz="3200" dirty="0" smtClean="0"/>
              <a:t> Kr </a:t>
            </a:r>
            <a:r>
              <a:rPr lang="en-US" sz="3200" dirty="0" err="1" smtClean="0"/>
              <a:t>Goyal</a:t>
            </a:r>
            <a:r>
              <a:rPr lang="en-US" sz="3200" dirty="0" smtClean="0"/>
              <a:t> </a:t>
            </a:r>
            <a:endParaRPr lang="en-US" sz="3200" dirty="0"/>
          </a:p>
        </p:txBody>
      </p:sp>
    </p:spTree>
    <p:extLst>
      <p:ext uri="{BB962C8B-B14F-4D97-AF65-F5344CB8AC3E}">
        <p14:creationId xmlns:p14="http://schemas.microsoft.com/office/powerpoint/2010/main" val="2807360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077200" cy="4602163"/>
          </a:xfrm>
        </p:spPr>
        <p:txBody>
          <a:bodyPr>
            <a:normAutofit/>
          </a:bodyPr>
          <a:lstStyle/>
          <a:p>
            <a:r>
              <a:rPr lang="en-US" sz="2200" dirty="0" smtClean="0"/>
              <a:t>Maximal &amp; mean gradient are calculated.</a:t>
            </a:r>
          </a:p>
          <a:p>
            <a:pPr>
              <a:buNone/>
            </a:pPr>
            <a:endParaRPr lang="en-US" sz="2200" dirty="0" smtClean="0"/>
          </a:p>
          <a:p>
            <a:r>
              <a:rPr lang="en-US" sz="2200" dirty="0" smtClean="0"/>
              <a:t>Mean gradient is  relevant hemodynamic finding.</a:t>
            </a:r>
          </a:p>
          <a:p>
            <a:pPr>
              <a:buNone/>
            </a:pPr>
            <a:endParaRPr lang="en-US" sz="2200" dirty="0" smtClean="0"/>
          </a:p>
          <a:p>
            <a:r>
              <a:rPr lang="en-US" sz="2200" dirty="0" smtClean="0"/>
              <a:t>Maximal gradient is derived from peak mitral velocity, which is influenced by left </a:t>
            </a:r>
            <a:r>
              <a:rPr lang="en-US" sz="2200" dirty="0" err="1" smtClean="0"/>
              <a:t>atrial</a:t>
            </a:r>
            <a:r>
              <a:rPr lang="en-US" sz="2200" dirty="0" smtClean="0"/>
              <a:t> compliance  &amp; LV diastolic function.</a:t>
            </a:r>
          </a:p>
          <a:p>
            <a:endParaRPr lang="en-US" sz="2200" dirty="0" smtClean="0"/>
          </a:p>
          <a:p>
            <a:r>
              <a:rPr lang="en-US" sz="2200" dirty="0" smtClean="0"/>
              <a:t>In AF : </a:t>
            </a:r>
            <a:r>
              <a:rPr lang="en-US" sz="2200" dirty="0" err="1" smtClean="0"/>
              <a:t>Avg</a:t>
            </a:r>
            <a:r>
              <a:rPr lang="en-US" sz="2200" dirty="0" smtClean="0"/>
              <a:t>  of  5 cycles with least variation </a:t>
            </a:r>
          </a:p>
          <a:p>
            <a:pPr>
              <a:buNone/>
            </a:pPr>
            <a:r>
              <a:rPr lang="en-US" sz="2200" dirty="0" smtClean="0"/>
              <a:t>      of R-R interval .</a:t>
            </a:r>
          </a:p>
          <a:p>
            <a:endParaRPr lang="en-US" sz="2200" dirty="0" smtClean="0"/>
          </a:p>
          <a:p>
            <a:r>
              <a:rPr lang="en-US" sz="2200" dirty="0" smtClean="0"/>
              <a:t>HR at which gradients are obtained to be noted.</a:t>
            </a:r>
          </a:p>
          <a:p>
            <a:endParaRPr lang="en-US" sz="2200" dirty="0" smtClean="0"/>
          </a:p>
          <a:p>
            <a:endParaRPr lang="en-US" sz="2200" dirty="0"/>
          </a:p>
        </p:txBody>
      </p:sp>
      <p:sp>
        <p:nvSpPr>
          <p:cNvPr id="4" name="Rectangle 3"/>
          <p:cNvSpPr/>
          <p:nvPr/>
        </p:nvSpPr>
        <p:spPr>
          <a:xfrm>
            <a:off x="1371600" y="457200"/>
            <a:ext cx="3733800" cy="615553"/>
          </a:xfrm>
          <a:prstGeom prst="rect">
            <a:avLst/>
          </a:prstGeom>
        </p:spPr>
        <p:txBody>
          <a:bodyPr wrap="square">
            <a:spAutoFit/>
          </a:bodyPr>
          <a:lstStyle/>
          <a:p>
            <a:r>
              <a:rPr lang="en-US" sz="3400" dirty="0" smtClean="0"/>
              <a:t>Pressure gradient</a:t>
            </a:r>
            <a:endParaRPr lang="en-US" sz="3400" dirty="0"/>
          </a:p>
        </p:txBody>
      </p:sp>
    </p:spTree>
    <p:extLst>
      <p:ext uri="{BB962C8B-B14F-4D97-AF65-F5344CB8AC3E}">
        <p14:creationId xmlns:p14="http://schemas.microsoft.com/office/powerpoint/2010/main" val="323171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Pressure gradient</a:t>
            </a:r>
            <a:br>
              <a:rPr lang="en-US" sz="3400" dirty="0" smtClean="0"/>
            </a:br>
            <a:endParaRPr lang="en-US" sz="3400" dirty="0"/>
          </a:p>
        </p:txBody>
      </p:sp>
      <p:sp>
        <p:nvSpPr>
          <p:cNvPr id="3" name="Content Placeholder 2"/>
          <p:cNvSpPr>
            <a:spLocks noGrp="1"/>
          </p:cNvSpPr>
          <p:nvPr>
            <p:ph idx="1"/>
          </p:nvPr>
        </p:nvSpPr>
        <p:spPr/>
        <p:txBody>
          <a:bodyPr/>
          <a:lstStyle/>
          <a:p>
            <a:r>
              <a:rPr lang="en-US" sz="2200" dirty="0" smtClean="0"/>
              <a:t>Not the best marker of  severity of MS.</a:t>
            </a:r>
          </a:p>
          <a:p>
            <a:endParaRPr lang="en-US" sz="2200" dirty="0" smtClean="0"/>
          </a:p>
          <a:p>
            <a:r>
              <a:rPr lang="en-US" sz="2200" dirty="0" smtClean="0"/>
              <a:t>Depend on heart rate, cardiac output(CO)  &amp;  associated MR. </a:t>
            </a:r>
          </a:p>
          <a:p>
            <a:endParaRPr lang="en-US" sz="2200" dirty="0" smtClean="0"/>
          </a:p>
          <a:p>
            <a:r>
              <a:rPr lang="en-US" sz="2200" dirty="0" smtClean="0"/>
              <a:t>Tachycardia, increased CO  &amp; associated MR overestimates gradient. </a:t>
            </a:r>
          </a:p>
          <a:p>
            <a:endParaRPr lang="en-US" dirty="0"/>
          </a:p>
        </p:txBody>
      </p:sp>
    </p:spTree>
    <p:extLst>
      <p:ext uri="{BB962C8B-B14F-4D97-AF65-F5344CB8AC3E}">
        <p14:creationId xmlns:p14="http://schemas.microsoft.com/office/powerpoint/2010/main" val="930225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780463" cy="6248400"/>
          </a:xfrm>
          <a:prstGeom prst="rect">
            <a:avLst/>
          </a:prstGeom>
        </p:spPr>
      </p:pic>
    </p:spTree>
    <p:extLst>
      <p:ext uri="{BB962C8B-B14F-4D97-AF65-F5344CB8AC3E}">
        <p14:creationId xmlns:p14="http://schemas.microsoft.com/office/powerpoint/2010/main" val="1472960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MVA by </a:t>
            </a:r>
            <a:r>
              <a:rPr lang="en-US" sz="3400" dirty="0" err="1" smtClean="0"/>
              <a:t>Planimetry</a:t>
            </a:r>
            <a:endParaRPr lang="en-US" sz="3400" dirty="0"/>
          </a:p>
        </p:txBody>
      </p:sp>
      <p:sp>
        <p:nvSpPr>
          <p:cNvPr id="3" name="Content Placeholder 2"/>
          <p:cNvSpPr>
            <a:spLocks noGrp="1"/>
          </p:cNvSpPr>
          <p:nvPr>
            <p:ph idx="1"/>
          </p:nvPr>
        </p:nvSpPr>
        <p:spPr>
          <a:xfrm>
            <a:off x="457200" y="1600201"/>
            <a:ext cx="8229600" cy="2819400"/>
          </a:xfrm>
        </p:spPr>
        <p:txBody>
          <a:bodyPr>
            <a:normAutofit/>
          </a:bodyPr>
          <a:lstStyle/>
          <a:p>
            <a:r>
              <a:rPr lang="en-US" sz="2200" dirty="0" err="1" smtClean="0"/>
              <a:t>Planimetry</a:t>
            </a:r>
            <a:r>
              <a:rPr lang="en-US" sz="2200" dirty="0" smtClean="0"/>
              <a:t> is considered as  </a:t>
            </a:r>
            <a:r>
              <a:rPr lang="en-US" sz="2200" b="1" dirty="0" smtClean="0"/>
              <a:t>reference measurement </a:t>
            </a:r>
            <a:r>
              <a:rPr lang="en-US" sz="2200" dirty="0" smtClean="0"/>
              <a:t>of MVA. </a:t>
            </a:r>
          </a:p>
          <a:p>
            <a:pPr>
              <a:buNone/>
            </a:pPr>
            <a:endParaRPr lang="en-US" sz="2200" dirty="0" smtClean="0"/>
          </a:p>
          <a:p>
            <a:r>
              <a:rPr lang="en-US" sz="2200" dirty="0" smtClean="0"/>
              <a:t>Direct tracing of mitral orifice including opened </a:t>
            </a:r>
            <a:r>
              <a:rPr lang="en-US" sz="2200" dirty="0" err="1" smtClean="0"/>
              <a:t>commissures</a:t>
            </a:r>
            <a:r>
              <a:rPr lang="en-US" sz="2200" dirty="0" smtClean="0"/>
              <a:t> in PSAX view at mid-diastole.</a:t>
            </a:r>
          </a:p>
          <a:p>
            <a:endParaRPr lang="en-US" sz="2200" dirty="0" smtClean="0"/>
          </a:p>
          <a:p>
            <a:r>
              <a:rPr lang="en-US" sz="2200" dirty="0" smtClean="0"/>
              <a:t>CSA is measured at the leaflet tips.</a:t>
            </a:r>
          </a:p>
          <a:p>
            <a:endParaRPr lang="en-US" sz="2200" dirty="0"/>
          </a:p>
        </p:txBody>
      </p:sp>
      <p:pic>
        <p:nvPicPr>
          <p:cNvPr id="31746" name="Picture 2"/>
          <p:cNvPicPr>
            <a:picLocks noChangeAspect="1" noChangeArrowheads="1"/>
          </p:cNvPicPr>
          <p:nvPr/>
        </p:nvPicPr>
        <p:blipFill>
          <a:blip r:embed="rId2"/>
          <a:srcRect/>
          <a:stretch>
            <a:fillRect/>
          </a:stretch>
        </p:blipFill>
        <p:spPr bwMode="auto">
          <a:xfrm>
            <a:off x="5105400" y="3517777"/>
            <a:ext cx="3392310" cy="1501898"/>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5105400" y="4953000"/>
            <a:ext cx="3352800" cy="1434588"/>
          </a:xfrm>
          <a:prstGeom prst="rect">
            <a:avLst/>
          </a:prstGeom>
          <a:noFill/>
          <a:ln w="9525">
            <a:noFill/>
            <a:miter lim="800000"/>
            <a:headEnd/>
            <a:tailEnd/>
          </a:ln>
          <a:effectLst/>
        </p:spPr>
      </p:pic>
    </p:spTree>
    <p:extLst>
      <p:ext uri="{BB962C8B-B14F-4D97-AF65-F5344CB8AC3E}">
        <p14:creationId xmlns:p14="http://schemas.microsoft.com/office/powerpoint/2010/main" val="283815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MVA by </a:t>
            </a:r>
            <a:r>
              <a:rPr lang="en-US" sz="3400" dirty="0" err="1" smtClean="0"/>
              <a:t>Planimetry</a:t>
            </a:r>
            <a:endParaRPr lang="en-US" sz="3400" dirty="0"/>
          </a:p>
        </p:txBody>
      </p:sp>
      <p:sp>
        <p:nvSpPr>
          <p:cNvPr id="3" name="Content Placeholder 2"/>
          <p:cNvSpPr>
            <a:spLocks noGrp="1"/>
          </p:cNvSpPr>
          <p:nvPr>
            <p:ph idx="1"/>
          </p:nvPr>
        </p:nvSpPr>
        <p:spPr>
          <a:xfrm>
            <a:off x="457200" y="1600201"/>
            <a:ext cx="8229600" cy="3505200"/>
          </a:xfrm>
        </p:spPr>
        <p:txBody>
          <a:bodyPr/>
          <a:lstStyle/>
          <a:p>
            <a:r>
              <a:rPr lang="en-US" sz="2200" dirty="0" smtClean="0"/>
              <a:t>Gain setting should be just sufficient to visualize the contour of the mitral orifice. </a:t>
            </a:r>
          </a:p>
          <a:p>
            <a:pPr>
              <a:buNone/>
            </a:pPr>
            <a:endParaRPr lang="en-US" sz="2200" dirty="0" smtClean="0"/>
          </a:p>
          <a:p>
            <a:r>
              <a:rPr lang="en-US" sz="2200" dirty="0" smtClean="0"/>
              <a:t>Excessive gain setting may cause underestimation of valve area. </a:t>
            </a:r>
          </a:p>
          <a:p>
            <a:pPr>
              <a:buNone/>
            </a:pPr>
            <a:endParaRPr lang="en-US" sz="2200" dirty="0" smtClean="0"/>
          </a:p>
          <a:p>
            <a:r>
              <a:rPr lang="en-US" sz="2200" dirty="0" smtClean="0"/>
              <a:t>3D echo imaging improves reproducibility and accuracy of </a:t>
            </a:r>
            <a:r>
              <a:rPr lang="en-US" sz="2200" dirty="0" err="1" smtClean="0"/>
              <a:t>planimetry</a:t>
            </a:r>
            <a:r>
              <a:rPr lang="en-US" sz="2200" dirty="0" smtClean="0"/>
              <a:t> measurement</a:t>
            </a:r>
            <a:r>
              <a:rPr lang="en-US" dirty="0" smtClean="0"/>
              <a:t>.</a:t>
            </a:r>
          </a:p>
          <a:p>
            <a:endParaRPr lang="en-US" dirty="0"/>
          </a:p>
        </p:txBody>
      </p:sp>
    </p:spTree>
    <p:extLst>
      <p:ext uri="{BB962C8B-B14F-4D97-AF65-F5344CB8AC3E}">
        <p14:creationId xmlns:p14="http://schemas.microsoft.com/office/powerpoint/2010/main" val="4220753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2"/>
          <a:srcRect/>
          <a:stretch>
            <a:fillRect/>
          </a:stretch>
        </p:blipFill>
        <p:spPr bwMode="auto">
          <a:xfrm>
            <a:off x="838200" y="1066800"/>
            <a:ext cx="3048000" cy="2450353"/>
          </a:xfrm>
          <a:prstGeom prst="rect">
            <a:avLst/>
          </a:prstGeom>
          <a:noFill/>
          <a:ln w="9525">
            <a:noFill/>
            <a:miter lim="800000"/>
            <a:headEnd/>
            <a:tailEnd/>
          </a:ln>
          <a:effectLst/>
        </p:spPr>
      </p:pic>
      <p:sp>
        <p:nvSpPr>
          <p:cNvPr id="6" name="Rectangle 5"/>
          <p:cNvSpPr/>
          <p:nvPr/>
        </p:nvSpPr>
        <p:spPr>
          <a:xfrm>
            <a:off x="762000" y="3657600"/>
            <a:ext cx="3048000" cy="369332"/>
          </a:xfrm>
          <a:prstGeom prst="rect">
            <a:avLst/>
          </a:prstGeom>
        </p:spPr>
        <p:txBody>
          <a:bodyPr wrap="square">
            <a:spAutoFit/>
          </a:bodyPr>
          <a:lstStyle/>
          <a:p>
            <a:r>
              <a:rPr lang="en-US" dirty="0" smtClean="0"/>
              <a:t>Both </a:t>
            </a:r>
            <a:r>
              <a:rPr lang="en-US" dirty="0" err="1" smtClean="0"/>
              <a:t>commissures</a:t>
            </a:r>
            <a:r>
              <a:rPr lang="en-US" dirty="0" smtClean="0"/>
              <a:t>   are fused</a:t>
            </a:r>
            <a:endParaRPr lang="en-US" dirty="0"/>
          </a:p>
        </p:txBody>
      </p:sp>
      <p:pic>
        <p:nvPicPr>
          <p:cNvPr id="4099" name="Picture 3"/>
          <p:cNvPicPr>
            <a:picLocks noGrp="1" noChangeAspect="1" noChangeArrowheads="1"/>
          </p:cNvPicPr>
          <p:nvPr>
            <p:ph sz="half" idx="2"/>
          </p:nvPr>
        </p:nvPicPr>
        <p:blipFill>
          <a:blip r:embed="rId3"/>
          <a:srcRect/>
          <a:stretch>
            <a:fillRect/>
          </a:stretch>
        </p:blipFill>
        <p:spPr bwMode="auto">
          <a:xfrm>
            <a:off x="4952999" y="1066800"/>
            <a:ext cx="3370797" cy="2387148"/>
          </a:xfrm>
          <a:prstGeom prst="rect">
            <a:avLst/>
          </a:prstGeom>
          <a:noFill/>
          <a:ln w="9525">
            <a:noFill/>
            <a:miter lim="800000"/>
            <a:headEnd/>
            <a:tailEnd/>
          </a:ln>
          <a:effectLst/>
        </p:spPr>
      </p:pic>
      <p:sp>
        <p:nvSpPr>
          <p:cNvPr id="8" name="Rectangle 7"/>
          <p:cNvSpPr/>
          <p:nvPr/>
        </p:nvSpPr>
        <p:spPr>
          <a:xfrm>
            <a:off x="5029200" y="3581400"/>
            <a:ext cx="3048000" cy="369332"/>
          </a:xfrm>
          <a:prstGeom prst="rect">
            <a:avLst/>
          </a:prstGeom>
        </p:spPr>
        <p:txBody>
          <a:bodyPr wrap="square">
            <a:spAutoFit/>
          </a:bodyPr>
          <a:lstStyle/>
          <a:p>
            <a:r>
              <a:rPr lang="en-US" dirty="0" err="1" smtClean="0"/>
              <a:t>Unicommissural</a:t>
            </a:r>
            <a:r>
              <a:rPr lang="en-US" dirty="0" smtClean="0"/>
              <a:t> opening</a:t>
            </a:r>
            <a:endParaRPr lang="en-US" dirty="0"/>
          </a:p>
        </p:txBody>
      </p:sp>
      <p:pic>
        <p:nvPicPr>
          <p:cNvPr id="4100" name="Picture 4"/>
          <p:cNvPicPr>
            <a:picLocks noChangeAspect="1" noChangeArrowheads="1"/>
          </p:cNvPicPr>
          <p:nvPr/>
        </p:nvPicPr>
        <p:blipFill>
          <a:blip r:embed="rId4"/>
          <a:srcRect/>
          <a:stretch>
            <a:fillRect/>
          </a:stretch>
        </p:blipFill>
        <p:spPr bwMode="auto">
          <a:xfrm>
            <a:off x="2895600" y="4419600"/>
            <a:ext cx="3037114" cy="2133600"/>
          </a:xfrm>
          <a:prstGeom prst="rect">
            <a:avLst/>
          </a:prstGeom>
          <a:noFill/>
          <a:ln w="9525">
            <a:noFill/>
            <a:miter lim="800000"/>
            <a:headEnd/>
            <a:tailEnd/>
          </a:ln>
          <a:effectLst/>
        </p:spPr>
      </p:pic>
      <p:sp>
        <p:nvSpPr>
          <p:cNvPr id="10" name="Rectangle 9"/>
          <p:cNvSpPr/>
          <p:nvPr/>
        </p:nvSpPr>
        <p:spPr>
          <a:xfrm>
            <a:off x="5943600" y="5791200"/>
            <a:ext cx="2359685" cy="369332"/>
          </a:xfrm>
          <a:prstGeom prst="rect">
            <a:avLst/>
          </a:prstGeom>
        </p:spPr>
        <p:txBody>
          <a:bodyPr wrap="none">
            <a:spAutoFit/>
          </a:bodyPr>
          <a:lstStyle/>
          <a:p>
            <a:r>
              <a:rPr lang="en-US" dirty="0" err="1" smtClean="0"/>
              <a:t>Bicommissural</a:t>
            </a:r>
            <a:r>
              <a:rPr lang="en-US" dirty="0" smtClean="0"/>
              <a:t> opening</a:t>
            </a:r>
            <a:endParaRPr lang="en-US" dirty="0"/>
          </a:p>
        </p:txBody>
      </p:sp>
    </p:spTree>
    <p:extLst>
      <p:ext uri="{BB962C8B-B14F-4D97-AF65-F5344CB8AC3E}">
        <p14:creationId xmlns:p14="http://schemas.microsoft.com/office/powerpoint/2010/main" val="3755486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724400"/>
          </a:xfrm>
        </p:spPr>
        <p:txBody>
          <a:bodyPr>
            <a:normAutofit/>
          </a:bodyPr>
          <a:lstStyle/>
          <a:p>
            <a:pPr fontAlgn="auto">
              <a:spcBef>
                <a:spcPts val="0"/>
              </a:spcBef>
              <a:spcAft>
                <a:spcPts val="0"/>
              </a:spcAft>
              <a:buNone/>
              <a:defRPr/>
            </a:pPr>
            <a:r>
              <a:rPr lang="en-US" sz="2200" dirty="0" smtClean="0"/>
              <a:t>    </a:t>
            </a:r>
            <a:r>
              <a:rPr lang="en-US" sz="2200" b="1" dirty="0" smtClean="0"/>
              <a:t>Advantages of </a:t>
            </a:r>
            <a:r>
              <a:rPr lang="en-US" sz="2200" b="1" dirty="0" err="1" smtClean="0"/>
              <a:t>planimetry</a:t>
            </a:r>
            <a:endParaRPr lang="en-US" sz="2200" b="1" dirty="0" smtClean="0"/>
          </a:p>
          <a:p>
            <a:pPr fontAlgn="auto">
              <a:spcBef>
                <a:spcPts val="0"/>
              </a:spcBef>
              <a:spcAft>
                <a:spcPts val="0"/>
              </a:spcAft>
              <a:buNone/>
              <a:defRPr/>
            </a:pPr>
            <a:endParaRPr lang="en-US" sz="2200" dirty="0" smtClean="0"/>
          </a:p>
          <a:p>
            <a:pPr marL="285750" indent="-285750" fontAlgn="auto">
              <a:spcBef>
                <a:spcPts val="0"/>
              </a:spcBef>
              <a:spcAft>
                <a:spcPts val="0"/>
              </a:spcAft>
              <a:buFont typeface="Wingdings" pitchFamily="2" charset="2"/>
              <a:buChar char="Ø"/>
              <a:defRPr/>
            </a:pPr>
            <a:r>
              <a:rPr lang="en-US" sz="2200" dirty="0" smtClean="0"/>
              <a:t> Direct measurement  of MVA.</a:t>
            </a:r>
          </a:p>
          <a:p>
            <a:pPr marL="285750" indent="-285750" fontAlgn="auto">
              <a:spcBef>
                <a:spcPts val="0"/>
              </a:spcBef>
              <a:spcAft>
                <a:spcPts val="0"/>
              </a:spcAft>
              <a:buFont typeface="Wingdings" pitchFamily="2" charset="2"/>
              <a:buChar char="Ø"/>
              <a:defRPr/>
            </a:pPr>
            <a:r>
              <a:rPr lang="en-US" sz="2200" dirty="0" smtClean="0"/>
              <a:t> Does not depend on flow conditions, cardiac chamber compliance or associated </a:t>
            </a:r>
            <a:r>
              <a:rPr lang="en-US" sz="2200" dirty="0" err="1" smtClean="0"/>
              <a:t>valvular</a:t>
            </a:r>
            <a:r>
              <a:rPr lang="en-US" sz="2200" dirty="0" smtClean="0"/>
              <a:t> lesions.</a:t>
            </a:r>
          </a:p>
          <a:p>
            <a:pPr marL="285750" indent="-285750" fontAlgn="auto">
              <a:spcBef>
                <a:spcPts val="0"/>
              </a:spcBef>
              <a:spcAft>
                <a:spcPts val="0"/>
              </a:spcAft>
              <a:buFont typeface="Wingdings" pitchFamily="2" charset="2"/>
              <a:buChar char="Ø"/>
              <a:defRPr/>
            </a:pPr>
            <a:r>
              <a:rPr lang="en-US" sz="2200" dirty="0" smtClean="0"/>
              <a:t> Best correlation with anatomic valve area of explanted valves.</a:t>
            </a:r>
          </a:p>
          <a:p>
            <a:pPr marL="285750" indent="-285750" fontAlgn="auto">
              <a:spcBef>
                <a:spcPts val="0"/>
              </a:spcBef>
              <a:spcAft>
                <a:spcPts val="0"/>
              </a:spcAft>
              <a:buFont typeface="Wingdings" pitchFamily="2" charset="2"/>
              <a:buChar char="Ø"/>
              <a:defRPr/>
            </a:pPr>
            <a:endParaRPr lang="en-US" sz="2200" dirty="0" smtClean="0"/>
          </a:p>
          <a:p>
            <a:pPr marL="285750" indent="-285750" fontAlgn="auto">
              <a:spcBef>
                <a:spcPts val="0"/>
              </a:spcBef>
              <a:spcAft>
                <a:spcPts val="0"/>
              </a:spcAft>
              <a:buNone/>
              <a:defRPr/>
            </a:pPr>
            <a:r>
              <a:rPr lang="en-US" sz="2200" dirty="0" smtClean="0"/>
              <a:t>    </a:t>
            </a:r>
            <a:r>
              <a:rPr lang="en-US" sz="2200" b="1" dirty="0" smtClean="0"/>
              <a:t>Disadvantage</a:t>
            </a:r>
          </a:p>
          <a:p>
            <a:pPr marL="285750" indent="-285750" fontAlgn="auto">
              <a:spcBef>
                <a:spcPts val="0"/>
              </a:spcBef>
              <a:spcAft>
                <a:spcPts val="0"/>
              </a:spcAft>
              <a:buNone/>
              <a:defRPr/>
            </a:pPr>
            <a:endParaRPr lang="en-US" sz="2200" b="1" dirty="0" smtClean="0"/>
          </a:p>
          <a:p>
            <a:pPr marL="285750" indent="-285750" fontAlgn="auto">
              <a:spcBef>
                <a:spcPts val="0"/>
              </a:spcBef>
              <a:spcAft>
                <a:spcPts val="0"/>
              </a:spcAft>
              <a:buFont typeface="Wingdings" pitchFamily="2" charset="2"/>
              <a:buChar char="Ø"/>
              <a:defRPr/>
            </a:pPr>
            <a:r>
              <a:rPr lang="en-US" sz="2200" dirty="0" smtClean="0"/>
              <a:t>Not feasible in poor </a:t>
            </a:r>
          </a:p>
          <a:p>
            <a:pPr marL="285750" indent="-285750" fontAlgn="auto">
              <a:spcBef>
                <a:spcPts val="0"/>
              </a:spcBef>
              <a:spcAft>
                <a:spcPts val="0"/>
              </a:spcAft>
              <a:buNone/>
              <a:defRPr/>
            </a:pPr>
            <a:r>
              <a:rPr lang="en-US" sz="2200" dirty="0" smtClean="0"/>
              <a:t>     acoustic window and </a:t>
            </a:r>
          </a:p>
          <a:p>
            <a:pPr marL="285750" indent="-285750" fontAlgn="auto">
              <a:spcBef>
                <a:spcPts val="0"/>
              </a:spcBef>
              <a:spcAft>
                <a:spcPts val="0"/>
              </a:spcAft>
              <a:buNone/>
              <a:defRPr/>
            </a:pPr>
            <a:r>
              <a:rPr lang="en-US" sz="2200" dirty="0" smtClean="0"/>
              <a:t>     severe valve calcification.</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4091868" y="3276600"/>
            <a:ext cx="4823532" cy="3352800"/>
          </a:xfrm>
          <a:prstGeom prst="rect">
            <a:avLst/>
          </a:prstGeom>
          <a:noFill/>
          <a:ln w="9525">
            <a:noFill/>
            <a:miter lim="800000"/>
            <a:headEnd/>
            <a:tailEnd/>
          </a:ln>
          <a:effectLst/>
        </p:spPr>
      </p:pic>
    </p:spTree>
    <p:extLst>
      <p:ext uri="{BB962C8B-B14F-4D97-AF65-F5344CB8AC3E}">
        <p14:creationId xmlns:p14="http://schemas.microsoft.com/office/powerpoint/2010/main" val="2532750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Pressure half-time (PHT)</a:t>
            </a:r>
            <a:endParaRPr lang="en-US" sz="3400" dirty="0"/>
          </a:p>
        </p:txBody>
      </p:sp>
      <p:sp>
        <p:nvSpPr>
          <p:cNvPr id="3" name="Content Placeholder 2"/>
          <p:cNvSpPr>
            <a:spLocks noGrp="1"/>
          </p:cNvSpPr>
          <p:nvPr>
            <p:ph idx="1"/>
          </p:nvPr>
        </p:nvSpPr>
        <p:spPr>
          <a:xfrm>
            <a:off x="76200" y="1440543"/>
            <a:ext cx="7086600" cy="4525963"/>
          </a:xfrm>
        </p:spPr>
        <p:txBody>
          <a:bodyPr>
            <a:normAutofit/>
          </a:bodyPr>
          <a:lstStyle/>
          <a:p>
            <a:r>
              <a:rPr lang="en-US" sz="2200" dirty="0" smtClean="0"/>
              <a:t>PHT is defined as time interval in </a:t>
            </a:r>
            <a:r>
              <a:rPr lang="en-US" sz="2200" dirty="0" err="1" smtClean="0"/>
              <a:t>msec</a:t>
            </a:r>
            <a:r>
              <a:rPr lang="en-US" sz="2200" dirty="0" smtClean="0"/>
              <a:t> </a:t>
            </a:r>
          </a:p>
          <a:p>
            <a:pPr>
              <a:buNone/>
            </a:pPr>
            <a:r>
              <a:rPr lang="en-US" sz="2200" dirty="0" smtClean="0"/>
              <a:t>      between maximum mitral gradient in early</a:t>
            </a:r>
          </a:p>
          <a:p>
            <a:pPr>
              <a:buNone/>
            </a:pPr>
            <a:r>
              <a:rPr lang="en-US" sz="2200" dirty="0" smtClean="0"/>
              <a:t>      diastole  &amp; time point where the gradient </a:t>
            </a:r>
          </a:p>
          <a:p>
            <a:pPr>
              <a:buNone/>
            </a:pPr>
            <a:r>
              <a:rPr lang="en-US" sz="2200" dirty="0" smtClean="0"/>
              <a:t>      is half the maximum initial value</a:t>
            </a:r>
            <a:r>
              <a:rPr lang="en-US" dirty="0" smtClean="0"/>
              <a:t>. </a:t>
            </a:r>
          </a:p>
          <a:p>
            <a:pPr>
              <a:buNone/>
            </a:pPr>
            <a:endParaRPr lang="en-US" dirty="0" smtClean="0"/>
          </a:p>
          <a:p>
            <a:r>
              <a:rPr lang="en-US" sz="2200" dirty="0" smtClean="0"/>
              <a:t>Decline of the velocity of diastolic </a:t>
            </a:r>
            <a:r>
              <a:rPr lang="en-US" sz="2200" dirty="0" err="1" smtClean="0"/>
              <a:t>transmitral</a:t>
            </a:r>
            <a:r>
              <a:rPr lang="en-US" sz="2200" dirty="0" smtClean="0"/>
              <a:t> </a:t>
            </a:r>
          </a:p>
          <a:p>
            <a:pPr>
              <a:buNone/>
            </a:pPr>
            <a:r>
              <a:rPr lang="en-US" sz="2200" dirty="0" smtClean="0"/>
              <a:t>       blood flow is inversely proportional to valve area.</a:t>
            </a:r>
          </a:p>
          <a:p>
            <a:pPr>
              <a:buNone/>
            </a:pPr>
            <a:endParaRPr lang="en-US" sz="2200" dirty="0" smtClean="0"/>
          </a:p>
          <a:p>
            <a:r>
              <a:rPr lang="en-US" sz="2200" dirty="0" smtClean="0"/>
              <a:t>MVA is derived using the empirical formula</a:t>
            </a:r>
          </a:p>
          <a:p>
            <a:pPr>
              <a:buNone/>
            </a:pPr>
            <a:r>
              <a:rPr lang="en-US" sz="2200" dirty="0" smtClean="0"/>
              <a:t>                        MVA = 220/PHT</a:t>
            </a:r>
          </a:p>
          <a:p>
            <a:pPr>
              <a:buNone/>
            </a:pPr>
            <a:endParaRPr lang="en-US" sz="2200" dirty="0" smtClean="0"/>
          </a:p>
          <a:p>
            <a:pPr>
              <a:buNone/>
            </a:pPr>
            <a:endParaRPr lang="en-US" dirty="0"/>
          </a:p>
        </p:txBody>
      </p:sp>
      <p:pic>
        <p:nvPicPr>
          <p:cNvPr id="4" name="Picture 2" descr="C:\Users\user\Desktop\kfms2\msp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314" y="1066800"/>
            <a:ext cx="32004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283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Pressure half-time</a:t>
            </a:r>
            <a:endParaRPr lang="en-US" sz="3400" dirty="0"/>
          </a:p>
        </p:txBody>
      </p:sp>
      <p:sp>
        <p:nvSpPr>
          <p:cNvPr id="3" name="Content Placeholder 2"/>
          <p:cNvSpPr>
            <a:spLocks noGrp="1"/>
          </p:cNvSpPr>
          <p:nvPr>
            <p:ph sz="half" idx="1"/>
          </p:nvPr>
        </p:nvSpPr>
        <p:spPr>
          <a:xfrm>
            <a:off x="457200" y="1600200"/>
            <a:ext cx="8077200" cy="4525963"/>
          </a:xfrm>
        </p:spPr>
        <p:txBody>
          <a:bodyPr>
            <a:normAutofit/>
          </a:bodyPr>
          <a:lstStyle/>
          <a:p>
            <a:pPr>
              <a:lnSpc>
                <a:spcPct val="150000"/>
              </a:lnSpc>
            </a:pPr>
            <a:r>
              <a:rPr lang="en-US" sz="2200" dirty="0" smtClean="0"/>
              <a:t>In addition to MVA , PHT  depends  on net compliance of LA &amp; LV and  maximum </a:t>
            </a:r>
            <a:r>
              <a:rPr lang="en-US" sz="2200" dirty="0" err="1" smtClean="0"/>
              <a:t>transmitral</a:t>
            </a:r>
            <a:r>
              <a:rPr lang="en-US" sz="2200" dirty="0" smtClean="0"/>
              <a:t> gradient .</a:t>
            </a:r>
          </a:p>
          <a:p>
            <a:pPr>
              <a:lnSpc>
                <a:spcPct val="150000"/>
              </a:lnSpc>
            </a:pPr>
            <a:endParaRPr lang="en-US" sz="2200" dirty="0" smtClean="0"/>
          </a:p>
          <a:p>
            <a:pPr>
              <a:lnSpc>
                <a:spcPct val="150000"/>
              </a:lnSpc>
            </a:pPr>
            <a:r>
              <a:rPr lang="en-US" sz="2200" dirty="0" smtClean="0"/>
              <a:t> PHT obtained by tracing the deceleration slope of  E-wave on Doppler spectral display of </a:t>
            </a:r>
            <a:r>
              <a:rPr lang="en-US" sz="2200" dirty="0" err="1" smtClean="0"/>
              <a:t>transmitral</a:t>
            </a:r>
            <a:r>
              <a:rPr lang="en-US" sz="2200" dirty="0" smtClean="0"/>
              <a:t> flow.</a:t>
            </a:r>
          </a:p>
          <a:p>
            <a:pPr>
              <a:lnSpc>
                <a:spcPct val="150000"/>
              </a:lnSpc>
            </a:pPr>
            <a:endParaRPr lang="en-US" sz="2200" dirty="0" smtClean="0"/>
          </a:p>
          <a:p>
            <a:endParaRPr lang="en-US" dirty="0"/>
          </a:p>
        </p:txBody>
      </p:sp>
    </p:spTree>
    <p:extLst>
      <p:ext uri="{BB962C8B-B14F-4D97-AF65-F5344CB8AC3E}">
        <p14:creationId xmlns:p14="http://schemas.microsoft.com/office/powerpoint/2010/main" val="3140814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533400" y="1219200"/>
            <a:ext cx="7772400" cy="5299363"/>
          </a:xfrm>
          <a:prstGeom prst="rect">
            <a:avLst/>
          </a:prstGeom>
          <a:noFill/>
          <a:ln w="9525">
            <a:noFill/>
            <a:miter lim="800000"/>
            <a:headEnd/>
            <a:tailEnd/>
          </a:ln>
          <a:effectLst/>
        </p:spPr>
      </p:pic>
    </p:spTree>
    <p:extLst>
      <p:ext uri="{BB962C8B-B14F-4D97-AF65-F5344CB8AC3E}">
        <p14:creationId xmlns:p14="http://schemas.microsoft.com/office/powerpoint/2010/main" val="2661069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077200" cy="1143000"/>
          </a:xfrm>
        </p:spPr>
        <p:txBody>
          <a:bodyPr/>
          <a:lstStyle/>
          <a:p>
            <a:r>
              <a:rPr lang="en-US" dirty="0" smtClean="0"/>
              <a:t>Indications for intervention</a:t>
            </a:r>
            <a:endParaRPr lang="en-US" dirty="0"/>
          </a:p>
        </p:txBody>
      </p:sp>
      <p:sp>
        <p:nvSpPr>
          <p:cNvPr id="3" name="Content Placeholder 2"/>
          <p:cNvSpPr>
            <a:spLocks noGrp="1"/>
          </p:cNvSpPr>
          <p:nvPr>
            <p:ph idx="1"/>
          </p:nvPr>
        </p:nvSpPr>
        <p:spPr>
          <a:xfrm>
            <a:off x="228600" y="1143000"/>
            <a:ext cx="8077200" cy="5410200"/>
          </a:xfrm>
        </p:spPr>
        <p:txBody>
          <a:bodyPr>
            <a:normAutofit/>
          </a:bodyPr>
          <a:lstStyle/>
          <a:p>
            <a:pPr marL="628650" indent="-514350">
              <a:buAutoNum type="arabicParenR"/>
            </a:pPr>
            <a:r>
              <a:rPr lang="en-US" sz="2800" dirty="0" smtClean="0"/>
              <a:t>Presence or absence of symptoms.</a:t>
            </a:r>
          </a:p>
          <a:p>
            <a:pPr marL="628650" indent="-514350">
              <a:buAutoNum type="arabicParenR"/>
            </a:pPr>
            <a:r>
              <a:rPr lang="en-US" sz="2800" dirty="0" smtClean="0"/>
              <a:t>Severity of </a:t>
            </a:r>
            <a:r>
              <a:rPr lang="en-US" sz="2800" dirty="0" err="1" smtClean="0"/>
              <a:t>valvular</a:t>
            </a:r>
            <a:r>
              <a:rPr lang="en-US" sz="2800" dirty="0" smtClean="0"/>
              <a:t> heart disease.</a:t>
            </a:r>
          </a:p>
          <a:p>
            <a:pPr marL="628650" indent="-514350">
              <a:buAutoNum type="arabicParenR"/>
            </a:pPr>
            <a:r>
              <a:rPr lang="en-US" sz="2800" dirty="0" smtClean="0"/>
              <a:t>Response of the left or right ventricle to the volume or pressure overload caused by VHD.</a:t>
            </a:r>
          </a:p>
          <a:p>
            <a:pPr marL="628650" indent="-514350">
              <a:buAutoNum type="arabicParenR"/>
            </a:pPr>
            <a:r>
              <a:rPr lang="en-US" sz="2800" dirty="0" smtClean="0"/>
              <a:t>The effect on the pulmonary or systemic circulation.</a:t>
            </a:r>
          </a:p>
          <a:p>
            <a:pPr marL="628650" indent="-514350">
              <a:buAutoNum type="arabicParenR"/>
            </a:pPr>
            <a:r>
              <a:rPr lang="en-US" sz="2800" dirty="0" smtClean="0"/>
              <a:t>Change in heart rhythm. </a:t>
            </a:r>
            <a:endParaRPr lang="en-US" sz="2800" dirty="0"/>
          </a:p>
        </p:txBody>
      </p:sp>
      <p:sp>
        <p:nvSpPr>
          <p:cNvPr id="4" name="TextBox 3"/>
          <p:cNvSpPr txBox="1"/>
          <p:nvPr/>
        </p:nvSpPr>
        <p:spPr>
          <a:xfrm>
            <a:off x="3581400" y="5638800"/>
            <a:ext cx="4724400" cy="646331"/>
          </a:xfrm>
          <a:prstGeom prst="rect">
            <a:avLst/>
          </a:prstGeom>
          <a:noFill/>
        </p:spPr>
        <p:txBody>
          <a:bodyPr wrap="square" rtlCol="0">
            <a:spAutoFit/>
          </a:bodyPr>
          <a:lstStyle/>
          <a:p>
            <a:r>
              <a:rPr lang="en-US" dirty="0"/>
              <a:t>Nishimura, RA et al. 2014 AHA/ACC VHD guidelines </a:t>
            </a:r>
          </a:p>
        </p:txBody>
      </p:sp>
    </p:spTree>
    <p:extLst>
      <p:ext uri="{BB962C8B-B14F-4D97-AF65-F5344CB8AC3E}">
        <p14:creationId xmlns:p14="http://schemas.microsoft.com/office/powerpoint/2010/main" val="3663292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Measuring T</a:t>
            </a:r>
            <a:r>
              <a:rPr lang="en-US" sz="3400" baseline="-25000" dirty="0" smtClean="0"/>
              <a:t>1/2  </a:t>
            </a:r>
            <a:r>
              <a:rPr lang="en-US" sz="3400" dirty="0" smtClean="0"/>
              <a:t>with a bimodal slope of  E-wave</a:t>
            </a:r>
            <a:endParaRPr lang="en-US" sz="3400" dirty="0"/>
          </a:p>
        </p:txBody>
      </p:sp>
      <p:pic>
        <p:nvPicPr>
          <p:cNvPr id="4" name="Content Placeholder 3"/>
          <p:cNvPicPr>
            <a:picLocks noGrp="1" noChangeAspect="1"/>
          </p:cNvPicPr>
          <p:nvPr>
            <p:ph idx="1"/>
          </p:nvPr>
        </p:nvPicPr>
        <p:blipFill>
          <a:blip r:embed="rId2"/>
          <a:srcRect/>
          <a:stretch>
            <a:fillRect/>
          </a:stretch>
        </p:blipFill>
        <p:spPr bwMode="auto">
          <a:xfrm>
            <a:off x="1796778" y="1600201"/>
            <a:ext cx="5550444" cy="3657600"/>
          </a:xfrm>
        </p:spPr>
      </p:pic>
      <p:sp>
        <p:nvSpPr>
          <p:cNvPr id="5" name="Rectangle 4"/>
          <p:cNvSpPr/>
          <p:nvPr/>
        </p:nvSpPr>
        <p:spPr>
          <a:xfrm>
            <a:off x="838200" y="5638800"/>
            <a:ext cx="7620000" cy="430887"/>
          </a:xfrm>
          <a:prstGeom prst="rect">
            <a:avLst/>
          </a:prstGeom>
        </p:spPr>
        <p:txBody>
          <a:bodyPr wrap="square">
            <a:spAutoFit/>
          </a:bodyPr>
          <a:lstStyle/>
          <a:p>
            <a:r>
              <a:rPr lang="en-US" sz="2200" dirty="0" smtClean="0"/>
              <a:t>Deceleration slope in mid-diastole rather than early to be traced</a:t>
            </a:r>
            <a:endParaRPr lang="en-US" sz="2200" dirty="0"/>
          </a:p>
        </p:txBody>
      </p:sp>
    </p:spTree>
    <p:extLst>
      <p:ext uri="{BB962C8B-B14F-4D97-AF65-F5344CB8AC3E}">
        <p14:creationId xmlns:p14="http://schemas.microsoft.com/office/powerpoint/2010/main" val="2625834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Factors affecting PHT</a:t>
            </a:r>
            <a:endParaRPr lang="en-US" sz="3400" dirty="0"/>
          </a:p>
        </p:txBody>
      </p:sp>
      <p:sp>
        <p:nvSpPr>
          <p:cNvPr id="3" name="Content Placeholder 2"/>
          <p:cNvSpPr>
            <a:spLocks noGrp="1"/>
          </p:cNvSpPr>
          <p:nvPr>
            <p:ph idx="1"/>
          </p:nvPr>
        </p:nvSpPr>
        <p:spPr>
          <a:xfrm>
            <a:off x="533400" y="1295400"/>
            <a:ext cx="8229600" cy="4830763"/>
          </a:xfrm>
        </p:spPr>
        <p:txBody>
          <a:bodyPr>
            <a:normAutofit/>
          </a:bodyPr>
          <a:lstStyle/>
          <a:p>
            <a:pPr>
              <a:buNone/>
            </a:pPr>
            <a:r>
              <a:rPr lang="en-US" sz="2200" b="1" dirty="0" smtClean="0"/>
              <a:t>LA pressure decline</a:t>
            </a:r>
          </a:p>
          <a:p>
            <a:pPr>
              <a:buFont typeface="Wingdings" pitchFamily="2" charset="2"/>
              <a:buChar char="Ø"/>
            </a:pPr>
            <a:r>
              <a:rPr lang="en-US" sz="2200" dirty="0" smtClean="0"/>
              <a:t>ASD : LA draining to second chamber. </a:t>
            </a:r>
          </a:p>
          <a:p>
            <a:pPr>
              <a:buFont typeface="Wingdings" pitchFamily="2" charset="2"/>
              <a:buChar char="Ø"/>
            </a:pPr>
            <a:r>
              <a:rPr lang="en-US" sz="2200" dirty="0" smtClean="0"/>
              <a:t>Stiff LA –  low LA compliance</a:t>
            </a:r>
          </a:p>
          <a:p>
            <a:pPr>
              <a:buNone/>
            </a:pPr>
            <a:r>
              <a:rPr lang="en-US" sz="2200" dirty="0" smtClean="0"/>
              <a:t>              LA pressure drop rapidly and PHT is shortened.</a:t>
            </a:r>
          </a:p>
          <a:p>
            <a:pPr>
              <a:buNone/>
            </a:pPr>
            <a:endParaRPr lang="en-US" sz="2200" dirty="0" smtClean="0"/>
          </a:p>
          <a:p>
            <a:pPr>
              <a:buNone/>
            </a:pPr>
            <a:r>
              <a:rPr lang="en-US" sz="2200" b="1" dirty="0" smtClean="0"/>
              <a:t>LV pressure rise</a:t>
            </a:r>
          </a:p>
          <a:p>
            <a:pPr>
              <a:buFont typeface="Wingdings" pitchFamily="2" charset="2"/>
              <a:buChar char="Ø"/>
            </a:pPr>
            <a:r>
              <a:rPr lang="en-US" sz="2200" dirty="0" smtClean="0"/>
              <a:t>AR : LV fills from a second source </a:t>
            </a:r>
            <a:r>
              <a:rPr lang="en-US" sz="2200" b="1" dirty="0" smtClean="0"/>
              <a:t>.</a:t>
            </a:r>
          </a:p>
          <a:p>
            <a:pPr>
              <a:buFont typeface="Wingdings" pitchFamily="2" charset="2"/>
              <a:buChar char="Ø"/>
            </a:pPr>
            <a:r>
              <a:rPr lang="en-US" sz="2200" dirty="0" smtClean="0"/>
              <a:t>Stiff LV (stiff-low ventricular compliance)</a:t>
            </a:r>
            <a:r>
              <a:rPr lang="en-US" sz="2400" dirty="0" smtClean="0"/>
              <a:t> </a:t>
            </a:r>
          </a:p>
          <a:p>
            <a:pPr>
              <a:buNone/>
            </a:pPr>
            <a:r>
              <a:rPr lang="en-US" sz="2400" dirty="0" smtClean="0"/>
              <a:t>             </a:t>
            </a:r>
            <a:r>
              <a:rPr lang="en-US" sz="2200" dirty="0" smtClean="0"/>
              <a:t>LV pressure may rise more rapidly and PHT will be shortened.</a:t>
            </a:r>
          </a:p>
          <a:p>
            <a:pPr>
              <a:buNone/>
            </a:pPr>
            <a:endParaRPr lang="en-US" sz="2200" dirty="0" smtClean="0"/>
          </a:p>
          <a:p>
            <a:pPr>
              <a:buNone/>
            </a:pPr>
            <a:r>
              <a:rPr lang="en-US" sz="2200" b="1" dirty="0" smtClean="0"/>
              <a:t>                     All these results in overestimation of MVA</a:t>
            </a:r>
          </a:p>
          <a:p>
            <a:pPr>
              <a:buFont typeface="Wingdings" pitchFamily="2" charset="2"/>
              <a:buChar char="Ø"/>
            </a:pPr>
            <a:endParaRPr lang="en-US" sz="2200" b="1" dirty="0"/>
          </a:p>
        </p:txBody>
      </p:sp>
    </p:spTree>
    <p:extLst>
      <p:ext uri="{BB962C8B-B14F-4D97-AF65-F5344CB8AC3E}">
        <p14:creationId xmlns:p14="http://schemas.microsoft.com/office/powerpoint/2010/main" val="3589539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PHT after BMV</a:t>
            </a:r>
            <a:endParaRPr lang="en-US" sz="3400" dirty="0"/>
          </a:p>
        </p:txBody>
      </p:sp>
      <p:sp>
        <p:nvSpPr>
          <p:cNvPr id="3" name="Content Placeholder 2"/>
          <p:cNvSpPr>
            <a:spLocks noGrp="1"/>
          </p:cNvSpPr>
          <p:nvPr>
            <p:ph idx="1"/>
          </p:nvPr>
        </p:nvSpPr>
        <p:spPr/>
        <p:txBody>
          <a:bodyPr>
            <a:normAutofit/>
          </a:bodyPr>
          <a:lstStyle/>
          <a:p>
            <a:pPr>
              <a:lnSpc>
                <a:spcPct val="150000"/>
              </a:lnSpc>
            </a:pPr>
            <a:r>
              <a:rPr lang="en-US" sz="2200" dirty="0" smtClean="0"/>
              <a:t>PHT is inaccurate soon after  acute </a:t>
            </a:r>
            <a:r>
              <a:rPr lang="en-US" sz="2200" dirty="0" err="1" smtClean="0"/>
              <a:t>valvotomy</a:t>
            </a:r>
            <a:r>
              <a:rPr lang="en-US" sz="2200" dirty="0" smtClean="0"/>
              <a:t>. </a:t>
            </a:r>
          </a:p>
          <a:p>
            <a:pPr>
              <a:lnSpc>
                <a:spcPct val="150000"/>
              </a:lnSpc>
            </a:pPr>
            <a:r>
              <a:rPr lang="en-US" sz="2200" dirty="0" smtClean="0"/>
              <a:t>Usually increase in mean gradient is compensated by  decrease in compliance. </a:t>
            </a:r>
          </a:p>
          <a:p>
            <a:pPr>
              <a:lnSpc>
                <a:spcPct val="150000"/>
              </a:lnSpc>
            </a:pPr>
            <a:r>
              <a:rPr lang="en-US" sz="2200" dirty="0" smtClean="0"/>
              <a:t>Immediately after BMV  there is discrepancy  between  decrease in mitral gradient and increase in net compliance.</a:t>
            </a:r>
            <a:endParaRPr lang="en-US" sz="2200" dirty="0"/>
          </a:p>
        </p:txBody>
      </p:sp>
    </p:spTree>
    <p:extLst>
      <p:ext uri="{BB962C8B-B14F-4D97-AF65-F5344CB8AC3E}">
        <p14:creationId xmlns:p14="http://schemas.microsoft.com/office/powerpoint/2010/main" val="2257568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Continuity equation</a:t>
            </a:r>
            <a:endParaRPr lang="en-US" sz="3600" dirty="0"/>
          </a:p>
        </p:txBody>
      </p:sp>
      <p:sp>
        <p:nvSpPr>
          <p:cNvPr id="3" name="Content Placeholder 2"/>
          <p:cNvSpPr>
            <a:spLocks noGrp="1"/>
          </p:cNvSpPr>
          <p:nvPr>
            <p:ph idx="1"/>
          </p:nvPr>
        </p:nvSpPr>
        <p:spPr>
          <a:xfrm>
            <a:off x="457200" y="1371600"/>
            <a:ext cx="7315200" cy="4754563"/>
          </a:xfrm>
        </p:spPr>
        <p:txBody>
          <a:bodyPr>
            <a:normAutofit/>
          </a:bodyPr>
          <a:lstStyle/>
          <a:p>
            <a:r>
              <a:rPr lang="en-US" sz="2200" dirty="0" smtClean="0"/>
              <a:t>Continuity equation is based on the conservation of mass.</a:t>
            </a:r>
          </a:p>
          <a:p>
            <a:r>
              <a:rPr lang="en-US" sz="2200" dirty="0" smtClean="0"/>
              <a:t>Filling volume of diastolic mitral flow is equal to aortic SV.</a:t>
            </a:r>
          </a:p>
          <a:p>
            <a:pPr>
              <a:buNone/>
            </a:pPr>
            <a:endParaRPr lang="en-US" sz="2200" dirty="0" smtClean="0"/>
          </a:p>
          <a:p>
            <a:r>
              <a:rPr lang="nb-NO" sz="2200" dirty="0" smtClean="0"/>
              <a:t> MVA   =  </a:t>
            </a:r>
            <a:r>
              <a:rPr lang="en-US" sz="2200" dirty="0" smtClean="0">
                <a:latin typeface="Symbol" pitchFamily="18" charset="2"/>
              </a:rPr>
              <a:t>p</a:t>
            </a:r>
            <a:r>
              <a:rPr lang="nb-NO" sz="2200" baseline="30000" dirty="0" smtClean="0"/>
              <a:t>   </a:t>
            </a:r>
            <a:r>
              <a:rPr lang="nb-NO" sz="2200" u="sng" dirty="0" smtClean="0"/>
              <a:t>D</a:t>
            </a:r>
            <a:r>
              <a:rPr lang="nb-NO" sz="2200" u="sng" baseline="30000" dirty="0" smtClean="0"/>
              <a:t>2</a:t>
            </a:r>
            <a:r>
              <a:rPr lang="nb-NO" sz="2200" baseline="30000" dirty="0" smtClean="0"/>
              <a:t>  </a:t>
            </a:r>
            <a:r>
              <a:rPr lang="nb-NO" sz="2200" dirty="0" smtClean="0"/>
              <a:t>X   </a:t>
            </a:r>
            <a:r>
              <a:rPr lang="nb-NO" sz="2200" u="sng" dirty="0" smtClean="0"/>
              <a:t>VTI aortic</a:t>
            </a:r>
          </a:p>
          <a:p>
            <a:pPr>
              <a:buNone/>
            </a:pPr>
            <a:r>
              <a:rPr lang="nb-NO" sz="2200" dirty="0" smtClean="0"/>
              <a:t>                           4         VTI mitral</a:t>
            </a:r>
          </a:p>
          <a:p>
            <a:pPr>
              <a:buNone/>
            </a:pPr>
            <a:r>
              <a:rPr lang="en-US" sz="2200" dirty="0" smtClean="0"/>
              <a:t>             D - diameter of the LVOT (cm) </a:t>
            </a:r>
          </a:p>
          <a:p>
            <a:pPr>
              <a:buNone/>
            </a:pPr>
            <a:r>
              <a:rPr lang="en-US" sz="2200" dirty="0" smtClean="0"/>
              <a:t>             VTI – Velocity Time Integral (cm)</a:t>
            </a:r>
            <a:r>
              <a:rPr lang="en-US" sz="2400" dirty="0" smtClean="0"/>
              <a:t> </a:t>
            </a:r>
          </a:p>
          <a:p>
            <a:pPr>
              <a:buNone/>
            </a:pPr>
            <a:endParaRPr lang="en-US" sz="2400" dirty="0" smtClean="0"/>
          </a:p>
          <a:p>
            <a:r>
              <a:rPr lang="en-US" sz="2200" dirty="0" smtClean="0"/>
              <a:t>SV can also be estimated from </a:t>
            </a:r>
          </a:p>
          <a:p>
            <a:pPr>
              <a:buNone/>
            </a:pPr>
            <a:r>
              <a:rPr lang="en-US" sz="2200" dirty="0" smtClean="0"/>
              <a:t>        the pulmonary artery.</a:t>
            </a:r>
          </a:p>
          <a:p>
            <a:endParaRPr lang="en-US" sz="2200" dirty="0"/>
          </a:p>
        </p:txBody>
      </p:sp>
      <p:pic>
        <p:nvPicPr>
          <p:cNvPr id="31747" name="Picture 3"/>
          <p:cNvPicPr>
            <a:picLocks noChangeAspect="1" noChangeArrowheads="1"/>
          </p:cNvPicPr>
          <p:nvPr/>
        </p:nvPicPr>
        <p:blipFill>
          <a:blip r:embed="rId2"/>
          <a:srcRect/>
          <a:stretch>
            <a:fillRect/>
          </a:stretch>
        </p:blipFill>
        <p:spPr bwMode="auto">
          <a:xfrm>
            <a:off x="5257800" y="2623335"/>
            <a:ext cx="3543300" cy="2786865"/>
          </a:xfrm>
          <a:prstGeom prst="rect">
            <a:avLst/>
          </a:prstGeom>
          <a:noFill/>
          <a:ln w="9525">
            <a:noFill/>
            <a:miter lim="800000"/>
            <a:headEnd/>
            <a:tailEnd/>
          </a:ln>
          <a:effectLst/>
        </p:spPr>
      </p:pic>
    </p:spTree>
    <p:extLst>
      <p:ext uri="{BB962C8B-B14F-4D97-AF65-F5344CB8AC3E}">
        <p14:creationId xmlns:p14="http://schemas.microsoft.com/office/powerpoint/2010/main" val="1737668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sz="2400" dirty="0" smtClean="0"/>
              <a:t>Disadvantages</a:t>
            </a:r>
          </a:p>
          <a:p>
            <a:pPr>
              <a:buNone/>
            </a:pPr>
            <a:endParaRPr lang="en-US" sz="2400" dirty="0" smtClean="0"/>
          </a:p>
          <a:p>
            <a:pPr>
              <a:buFont typeface="Wingdings" pitchFamily="2" charset="2"/>
              <a:buChar char="§"/>
            </a:pPr>
            <a:r>
              <a:rPr lang="en-US" sz="2200" dirty="0" smtClean="0"/>
              <a:t>Needs multiple measurements and increased chance for errors.</a:t>
            </a:r>
          </a:p>
          <a:p>
            <a:pPr>
              <a:buNone/>
            </a:pPr>
            <a:endParaRPr lang="en-US" sz="2200" dirty="0" smtClean="0"/>
          </a:p>
          <a:p>
            <a:pPr>
              <a:buFont typeface="Wingdings" pitchFamily="2" charset="2"/>
              <a:buChar char="§"/>
            </a:pPr>
            <a:r>
              <a:rPr lang="en-US" sz="2200" dirty="0" smtClean="0"/>
              <a:t>Cannot be used in AF or associated significant MR or AR.</a:t>
            </a:r>
            <a:endParaRPr lang="en-US" sz="2200" dirty="0"/>
          </a:p>
        </p:txBody>
      </p:sp>
    </p:spTree>
    <p:extLst>
      <p:ext uri="{BB962C8B-B14F-4D97-AF65-F5344CB8AC3E}">
        <p14:creationId xmlns:p14="http://schemas.microsoft.com/office/powerpoint/2010/main" val="3632519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Proximal </a:t>
            </a:r>
            <a:r>
              <a:rPr lang="en-US" sz="3400" dirty="0" err="1" smtClean="0"/>
              <a:t>Isovelocity</a:t>
            </a:r>
            <a:r>
              <a:rPr lang="en-US" sz="3400" dirty="0" smtClean="0"/>
              <a:t> Surface Area (PISA)</a:t>
            </a:r>
            <a:endParaRPr lang="en-US" sz="3400"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2200" dirty="0" smtClean="0"/>
              <a:t>Diastolic mitral flow converges on </a:t>
            </a:r>
            <a:r>
              <a:rPr lang="en-US" sz="2200" dirty="0" err="1" smtClean="0"/>
              <a:t>atrial</a:t>
            </a:r>
            <a:r>
              <a:rPr lang="en-US" sz="2200" dirty="0" smtClean="0"/>
              <a:t> side of </a:t>
            </a:r>
            <a:r>
              <a:rPr lang="en-US" sz="2200" dirty="0" err="1" smtClean="0"/>
              <a:t>stenotic</a:t>
            </a:r>
            <a:r>
              <a:rPr lang="en-US" sz="2200" dirty="0" smtClean="0"/>
              <a:t> mitral valve producing multiple shells of </a:t>
            </a:r>
            <a:r>
              <a:rPr lang="en-US" sz="2200" dirty="0" err="1" smtClean="0"/>
              <a:t>isovelocity</a:t>
            </a:r>
            <a:r>
              <a:rPr lang="en-US" sz="2200" dirty="0" smtClean="0"/>
              <a:t> hemispheres.</a:t>
            </a:r>
            <a:r>
              <a:rPr lang="en-US" sz="2000" dirty="0" smtClean="0"/>
              <a:t> </a:t>
            </a:r>
          </a:p>
          <a:p>
            <a:pPr>
              <a:buNone/>
            </a:pPr>
            <a:endParaRPr lang="en-US" sz="2000" dirty="0" smtClean="0"/>
          </a:p>
          <a:p>
            <a:pPr>
              <a:buNone/>
            </a:pPr>
            <a:r>
              <a:rPr lang="en-US" sz="2400" dirty="0" smtClean="0"/>
              <a:t>                           MVA     =     2</a:t>
            </a:r>
            <a:r>
              <a:rPr lang="en-US" sz="2400" dirty="0" smtClean="0">
                <a:latin typeface="Symbol" pitchFamily="18" charset="2"/>
              </a:rPr>
              <a:t>p</a:t>
            </a:r>
            <a:r>
              <a:rPr lang="en-US" sz="2400" dirty="0" smtClean="0"/>
              <a:t>r</a:t>
            </a:r>
            <a:r>
              <a:rPr lang="en-US" sz="2400" baseline="30000" dirty="0" smtClean="0"/>
              <a:t>2 </a:t>
            </a:r>
            <a:r>
              <a:rPr lang="en-US" sz="2400" dirty="0" smtClean="0"/>
              <a:t>x   </a:t>
            </a:r>
            <a:r>
              <a:rPr lang="en-US" sz="2400" u="sng" dirty="0" smtClean="0">
                <a:latin typeface="Arial" charset="0"/>
              </a:rPr>
              <a:t>AV</a:t>
            </a:r>
            <a:r>
              <a:rPr lang="en-US" sz="2400" dirty="0" smtClean="0"/>
              <a:t>    x  </a:t>
            </a:r>
            <a:r>
              <a:rPr lang="en-US" sz="2400" u="sng" dirty="0" smtClean="0">
                <a:latin typeface="Symbol" pitchFamily="18" charset="2"/>
              </a:rPr>
              <a:t>a</a:t>
            </a:r>
            <a:r>
              <a:rPr lang="en-US" sz="2400" u="sng" dirty="0" smtClean="0"/>
              <a:t>  </a:t>
            </a:r>
            <a:endParaRPr lang="en-US" sz="2400" dirty="0" smtClean="0"/>
          </a:p>
          <a:p>
            <a:pPr>
              <a:buNone/>
            </a:pPr>
            <a:r>
              <a:rPr lang="en-US" sz="2400" dirty="0" smtClean="0"/>
              <a:t>                                                             </a:t>
            </a:r>
            <a:r>
              <a:rPr lang="en-US" sz="2400" dirty="0" smtClean="0">
                <a:latin typeface="Arial" charset="0"/>
              </a:rPr>
              <a:t>MV</a:t>
            </a:r>
            <a:r>
              <a:rPr lang="en-US" sz="2400" baseline="-25000" dirty="0" smtClean="0"/>
              <a:t>         </a:t>
            </a:r>
            <a:r>
              <a:rPr lang="en-US" sz="2400" dirty="0" smtClean="0"/>
              <a:t>180</a:t>
            </a:r>
          </a:p>
          <a:p>
            <a:pPr>
              <a:buNone/>
            </a:pPr>
            <a:r>
              <a:rPr lang="en-US" sz="2200" dirty="0" smtClean="0"/>
              <a:t>         r : radius of convergence hemisphere (cm)</a:t>
            </a:r>
          </a:p>
          <a:p>
            <a:pPr>
              <a:buNone/>
            </a:pPr>
            <a:r>
              <a:rPr lang="en-US" sz="2200" dirty="0" smtClean="0"/>
              <a:t>      AV : aliasing velocity (in cm/s) </a:t>
            </a:r>
          </a:p>
          <a:p>
            <a:pPr>
              <a:buNone/>
            </a:pPr>
            <a:r>
              <a:rPr lang="en-US" sz="2200" dirty="0" smtClean="0"/>
              <a:t>     MV : peak Mitral velocity (cm/s)</a:t>
            </a:r>
          </a:p>
          <a:p>
            <a:pPr>
              <a:buNone/>
            </a:pPr>
            <a:r>
              <a:rPr lang="en-US" sz="2200" dirty="0" smtClean="0">
                <a:sym typeface="Symbol"/>
              </a:rPr>
              <a:t>         : </a:t>
            </a:r>
            <a:r>
              <a:rPr lang="en-US" sz="2200" dirty="0" smtClean="0"/>
              <a:t>opening angle of mitral leaflets relative to flow direction.</a:t>
            </a:r>
          </a:p>
          <a:p>
            <a:pPr>
              <a:buNone/>
            </a:pPr>
            <a:endParaRPr lang="en-IN" sz="2200" u="sng" baseline="30000" dirty="0" smtClean="0"/>
          </a:p>
          <a:p>
            <a:endParaRPr lang="en-US" sz="2400" dirty="0" smtClean="0"/>
          </a:p>
          <a:p>
            <a:endParaRPr lang="en-US" sz="2200" dirty="0" smtClean="0"/>
          </a:p>
          <a:p>
            <a:endParaRPr lang="en-US" sz="2200" dirty="0"/>
          </a:p>
        </p:txBody>
      </p:sp>
    </p:spTree>
    <p:extLst>
      <p:ext uri="{BB962C8B-B14F-4D97-AF65-F5344CB8AC3E}">
        <p14:creationId xmlns:p14="http://schemas.microsoft.com/office/powerpoint/2010/main" val="2067219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PISA</a:t>
            </a:r>
            <a:endParaRPr lang="en-US" sz="3400" dirty="0"/>
          </a:p>
        </p:txBody>
      </p:sp>
      <p:pic>
        <p:nvPicPr>
          <p:cNvPr id="30722" name="Picture 2"/>
          <p:cNvPicPr>
            <a:picLocks noGrp="1" noChangeAspect="1" noChangeArrowheads="1"/>
          </p:cNvPicPr>
          <p:nvPr>
            <p:ph idx="1"/>
          </p:nvPr>
        </p:nvPicPr>
        <p:blipFill>
          <a:blip r:embed="rId2"/>
          <a:srcRect/>
          <a:stretch>
            <a:fillRect/>
          </a:stretch>
        </p:blipFill>
        <p:spPr bwMode="auto">
          <a:xfrm>
            <a:off x="4419600" y="1676400"/>
            <a:ext cx="4208874" cy="358140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457200" y="1981200"/>
            <a:ext cx="3964362" cy="2895600"/>
          </a:xfrm>
          <a:prstGeom prst="rect">
            <a:avLst/>
          </a:prstGeom>
          <a:noFill/>
          <a:ln w="9525">
            <a:noFill/>
            <a:miter lim="800000"/>
            <a:headEnd/>
            <a:tailEnd/>
          </a:ln>
          <a:effectLst/>
        </p:spPr>
      </p:pic>
    </p:spTree>
    <p:extLst>
      <p:ext uri="{BB962C8B-B14F-4D97-AF65-F5344CB8AC3E}">
        <p14:creationId xmlns:p14="http://schemas.microsoft.com/office/powerpoint/2010/main" val="2392027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PISA</a:t>
            </a:r>
            <a:endParaRPr lang="en-US" sz="3400" dirty="0"/>
          </a:p>
        </p:txBody>
      </p:sp>
      <p:sp>
        <p:nvSpPr>
          <p:cNvPr id="3" name="Content Placeholder 2"/>
          <p:cNvSpPr>
            <a:spLocks noGrp="1"/>
          </p:cNvSpPr>
          <p:nvPr>
            <p:ph idx="1"/>
          </p:nvPr>
        </p:nvSpPr>
        <p:spPr/>
        <p:txBody>
          <a:bodyPr>
            <a:normAutofit/>
          </a:bodyPr>
          <a:lstStyle/>
          <a:p>
            <a:pPr>
              <a:buNone/>
            </a:pPr>
            <a:r>
              <a:rPr lang="en-US" sz="2200" dirty="0" smtClean="0"/>
              <a:t>Advantages.</a:t>
            </a:r>
          </a:p>
          <a:p>
            <a:pPr>
              <a:buNone/>
            </a:pPr>
            <a:endParaRPr lang="en-US" sz="2200" dirty="0" smtClean="0"/>
          </a:p>
          <a:p>
            <a:r>
              <a:rPr lang="en-US" sz="2200" dirty="0" smtClean="0"/>
              <a:t>Can be used in presence of significant  MR , AR &amp; differing heart rhythms </a:t>
            </a:r>
          </a:p>
          <a:p>
            <a:r>
              <a:rPr lang="en-US" sz="2200" dirty="0" smtClean="0"/>
              <a:t>Not affected by LA or LV compliance.</a:t>
            </a:r>
          </a:p>
          <a:p>
            <a:endParaRPr lang="en-US" sz="2200" dirty="0" smtClean="0"/>
          </a:p>
          <a:p>
            <a:pPr>
              <a:buNone/>
            </a:pPr>
            <a:r>
              <a:rPr lang="en-US" sz="2200" dirty="0" smtClean="0"/>
              <a:t>Disadvantage.</a:t>
            </a:r>
          </a:p>
          <a:p>
            <a:pPr>
              <a:buNone/>
            </a:pPr>
            <a:endParaRPr lang="en-US" sz="2200" dirty="0" smtClean="0"/>
          </a:p>
          <a:p>
            <a:r>
              <a:rPr lang="en-US" sz="2200" dirty="0" smtClean="0"/>
              <a:t>Technical difficulty.</a:t>
            </a:r>
          </a:p>
          <a:p>
            <a:pPr>
              <a:buNone/>
            </a:pPr>
            <a:endParaRPr lang="en-US" sz="2200" dirty="0"/>
          </a:p>
        </p:txBody>
      </p:sp>
    </p:spTree>
    <p:extLst>
      <p:ext uri="{BB962C8B-B14F-4D97-AF65-F5344CB8AC3E}">
        <p14:creationId xmlns:p14="http://schemas.microsoft.com/office/powerpoint/2010/main" val="3161380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MITRAL VALVE RESISTANCE</a:t>
            </a:r>
          </a:p>
        </p:txBody>
      </p:sp>
      <p:sp>
        <p:nvSpPr>
          <p:cNvPr id="3" name="Content Placeholder 2"/>
          <p:cNvSpPr>
            <a:spLocks noGrp="1"/>
          </p:cNvSpPr>
          <p:nvPr>
            <p:ph sz="quarter" idx="1"/>
          </p:nvPr>
        </p:nvSpPr>
        <p:spPr>
          <a:xfrm>
            <a:off x="203200" y="1233714"/>
            <a:ext cx="7874000" cy="5395686"/>
          </a:xfrm>
        </p:spPr>
        <p:txBody>
          <a:bodyPr/>
          <a:lstStyle/>
          <a:p>
            <a:endParaRPr lang="en-US" dirty="0" smtClean="0"/>
          </a:p>
          <a:p>
            <a:r>
              <a:rPr lang="en-US" dirty="0" smtClean="0"/>
              <a:t>Level 3 </a:t>
            </a:r>
            <a:r>
              <a:rPr lang="en-US" dirty="0" err="1" smtClean="0"/>
              <a:t>reccomendation</a:t>
            </a:r>
            <a:endParaRPr lang="en-US" dirty="0" smtClean="0"/>
          </a:p>
          <a:p>
            <a:pPr marL="114300" indent="0">
              <a:buNone/>
            </a:pPr>
            <a:endParaRPr lang="en-US" dirty="0"/>
          </a:p>
          <a:p>
            <a:r>
              <a:rPr lang="en-US" dirty="0" smtClean="0"/>
              <a:t>MVR=Mean mitral gradient/ </a:t>
            </a:r>
            <a:r>
              <a:rPr lang="en-US" dirty="0" err="1" smtClean="0"/>
              <a:t>transmitral</a:t>
            </a:r>
            <a:r>
              <a:rPr lang="en-US" dirty="0" smtClean="0"/>
              <a:t> diastolic flow rate </a:t>
            </a:r>
          </a:p>
          <a:p>
            <a:endParaRPr lang="en-US" dirty="0" smtClean="0"/>
          </a:p>
          <a:p>
            <a:r>
              <a:rPr lang="en-US" dirty="0" err="1" smtClean="0"/>
              <a:t>Transmitral</a:t>
            </a:r>
            <a:r>
              <a:rPr lang="en-US" dirty="0" smtClean="0"/>
              <a:t> </a:t>
            </a:r>
            <a:r>
              <a:rPr lang="en-US" dirty="0"/>
              <a:t>diastolic flow </a:t>
            </a:r>
            <a:r>
              <a:rPr lang="en-US" dirty="0" smtClean="0"/>
              <a:t>rate= SV/DFP</a:t>
            </a:r>
          </a:p>
          <a:p>
            <a:endParaRPr lang="en-US" dirty="0" smtClean="0"/>
          </a:p>
          <a:p>
            <a:r>
              <a:rPr lang="en-US" dirty="0" smtClean="0"/>
              <a:t>It correlate well with pulmonary artery pressure</a:t>
            </a:r>
            <a:endParaRPr lang="en-US" dirty="0"/>
          </a:p>
          <a:p>
            <a:endParaRPr lang="en-US" dirty="0"/>
          </a:p>
        </p:txBody>
      </p:sp>
    </p:spTree>
    <p:extLst>
      <p:ext uri="{BB962C8B-B14F-4D97-AF65-F5344CB8AC3E}">
        <p14:creationId xmlns:p14="http://schemas.microsoft.com/office/powerpoint/2010/main" val="1658393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239000" cy="1020762"/>
          </a:xfrm>
        </p:spPr>
        <p:txBody>
          <a:bodyPr/>
          <a:lstStyle/>
          <a:p>
            <a:r>
              <a:rPr lang="en-US" dirty="0" smtClean="0"/>
              <a:t>WILKINS SCORE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22251"/>
            <a:ext cx="8077200" cy="523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483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1534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600" y="6100557"/>
            <a:ext cx="4648200" cy="646331"/>
          </a:xfrm>
          <a:prstGeom prst="rect">
            <a:avLst/>
          </a:prstGeom>
          <a:noFill/>
        </p:spPr>
        <p:txBody>
          <a:bodyPr wrap="square" rtlCol="0">
            <a:spAutoFit/>
          </a:bodyPr>
          <a:lstStyle/>
          <a:p>
            <a:r>
              <a:rPr lang="en-US" dirty="0" smtClean="0"/>
              <a:t>Nishimura, RA et al. 2014 AHA/ACC VHD guidelines </a:t>
            </a:r>
            <a:endParaRPr lang="en-US" dirty="0"/>
          </a:p>
        </p:txBody>
      </p:sp>
    </p:spTree>
    <p:extLst>
      <p:ext uri="{BB962C8B-B14F-4D97-AF65-F5344CB8AC3E}">
        <p14:creationId xmlns:p14="http://schemas.microsoft.com/office/powerpoint/2010/main" val="351803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304800"/>
            <a:ext cx="8305800" cy="46672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600200" y="5029200"/>
            <a:ext cx="5715000" cy="5334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5638800" y="5562600"/>
            <a:ext cx="1571625" cy="228600"/>
          </a:xfrm>
          <a:prstGeom prst="rect">
            <a:avLst/>
          </a:prstGeom>
          <a:noFill/>
          <a:ln w="9525">
            <a:noFill/>
            <a:miter lim="800000"/>
            <a:headEnd/>
            <a:tailEnd/>
          </a:ln>
          <a:effectLst/>
        </p:spPr>
      </p:pic>
    </p:spTree>
    <p:extLst>
      <p:ext uri="{BB962C8B-B14F-4D97-AF65-F5344CB8AC3E}">
        <p14:creationId xmlns:p14="http://schemas.microsoft.com/office/powerpoint/2010/main" val="398155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077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506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153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092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0179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659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001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53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077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878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7924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2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792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121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7848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385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990600"/>
          </a:xfrm>
        </p:spPr>
        <p:txBody>
          <a:bodyPr/>
          <a:lstStyle/>
          <a:p>
            <a:r>
              <a:rPr lang="en-US" dirty="0"/>
              <a:t>P</a:t>
            </a:r>
            <a:r>
              <a:rPr lang="en-US" dirty="0" smtClean="0"/>
              <a:t>regnancy</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743" y="1371600"/>
            <a:ext cx="805905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394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400" y="381000"/>
            <a:ext cx="8001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2400" y="6211669"/>
            <a:ext cx="4343400" cy="646331"/>
          </a:xfrm>
          <a:prstGeom prst="rect">
            <a:avLst/>
          </a:prstGeom>
          <a:noFill/>
        </p:spPr>
        <p:txBody>
          <a:bodyPr wrap="square" rtlCol="0">
            <a:spAutoFit/>
          </a:bodyPr>
          <a:lstStyle/>
          <a:p>
            <a:r>
              <a:rPr lang="en-US" dirty="0"/>
              <a:t>Nishimura, RA et al. 2014 AHA/ACC VHD guidelines </a:t>
            </a:r>
          </a:p>
        </p:txBody>
      </p:sp>
    </p:spTree>
    <p:extLst>
      <p:ext uri="{BB962C8B-B14F-4D97-AF65-F5344CB8AC3E}">
        <p14:creationId xmlns:p14="http://schemas.microsoft.com/office/powerpoint/2010/main" val="3071982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620000" cy="222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3800"/>
            <a:ext cx="75914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610225"/>
            <a:ext cx="76009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416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en-US" sz="3600" dirty="0" smtClean="0"/>
              <a:t>Mitral regurgitation</a:t>
            </a:r>
            <a:endParaRPr lang="en-US" sz="3600" dirty="0"/>
          </a:p>
        </p:txBody>
      </p:sp>
    </p:spTree>
    <p:extLst>
      <p:ext uri="{BB962C8B-B14F-4D97-AF65-F5344CB8AC3E}">
        <p14:creationId xmlns:p14="http://schemas.microsoft.com/office/powerpoint/2010/main" val="378688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29" y="152400"/>
            <a:ext cx="8429684" cy="796908"/>
          </a:xfrm>
          <a:solidFill>
            <a:schemeClr val="tx1"/>
          </a:solidFill>
        </p:spPr>
        <p:style>
          <a:lnRef idx="3">
            <a:schemeClr val="lt1"/>
          </a:lnRef>
          <a:fillRef idx="1">
            <a:schemeClr val="accent2"/>
          </a:fillRef>
          <a:effectRef idx="1">
            <a:schemeClr val="accent2"/>
          </a:effectRef>
          <a:fontRef idx="minor">
            <a:schemeClr val="lt1"/>
          </a:fontRef>
        </p:style>
        <p:txBody>
          <a:bodyPr/>
          <a:lstStyle/>
          <a:p>
            <a:pPr eaLnBrk="1" hangingPunct="1"/>
            <a:endParaRPr lang="en-US" sz="3600" dirty="0" smtClean="0">
              <a:solidFill>
                <a:schemeClr val="bg1"/>
              </a:solidFill>
            </a:endParaRPr>
          </a:p>
        </p:txBody>
      </p:sp>
      <p:sp>
        <p:nvSpPr>
          <p:cNvPr id="23555" name="Content Placeholder 2"/>
          <p:cNvSpPr>
            <a:spLocks noGrp="1"/>
          </p:cNvSpPr>
          <p:nvPr>
            <p:ph idx="1"/>
          </p:nvPr>
        </p:nvSpPr>
        <p:spPr>
          <a:xfrm>
            <a:off x="152400" y="1219200"/>
            <a:ext cx="8534400" cy="5334000"/>
          </a:xfrm>
          <a:solidFill>
            <a:schemeClr val="tx1"/>
          </a:solidFill>
        </p:spPr>
        <p:style>
          <a:lnRef idx="3">
            <a:schemeClr val="lt1"/>
          </a:lnRef>
          <a:fillRef idx="1">
            <a:schemeClr val="accent2"/>
          </a:fillRef>
          <a:effectRef idx="1">
            <a:schemeClr val="accent2"/>
          </a:effectRef>
          <a:fontRef idx="minor">
            <a:schemeClr val="lt1"/>
          </a:fontRef>
        </p:style>
        <p:txBody>
          <a:bodyPr>
            <a:normAutofit fontScale="85000" lnSpcReduction="10000"/>
          </a:bodyPr>
          <a:lstStyle/>
          <a:p>
            <a:pPr eaLnBrk="1" hangingPunct="1">
              <a:buFont typeface="Wingdings" pitchFamily="2" charset="2"/>
              <a:buChar char="v"/>
            </a:pPr>
            <a:r>
              <a:rPr lang="en-US" sz="3800" b="1" u="sng" dirty="0" smtClean="0">
                <a:solidFill>
                  <a:schemeClr val="bg1"/>
                </a:solidFill>
              </a:rPr>
              <a:t>Organic- </a:t>
            </a:r>
            <a:r>
              <a:rPr lang="en-US" sz="3800" b="1" dirty="0" smtClean="0">
                <a:solidFill>
                  <a:schemeClr val="bg1"/>
                </a:solidFill>
              </a:rPr>
              <a:t>   </a:t>
            </a:r>
            <a:r>
              <a:rPr lang="en-US" sz="3800" b="1" u="sng" dirty="0" smtClean="0">
                <a:solidFill>
                  <a:schemeClr val="bg1"/>
                </a:solidFill>
              </a:rPr>
              <a:t>Primary Pathology of the  Leaflets:</a:t>
            </a:r>
          </a:p>
          <a:p>
            <a:pPr eaLnBrk="1" hangingPunct="1">
              <a:buNone/>
            </a:pPr>
            <a:r>
              <a:rPr lang="en-US" b="1" u="sng" dirty="0" smtClean="0">
                <a:solidFill>
                  <a:schemeClr val="bg1"/>
                </a:solidFill>
              </a:rPr>
              <a:t/>
            </a:r>
            <a:br>
              <a:rPr lang="en-US" b="1" u="sng" dirty="0" smtClean="0">
                <a:solidFill>
                  <a:schemeClr val="bg1"/>
                </a:solidFill>
              </a:rPr>
            </a:br>
            <a:r>
              <a:rPr lang="en-US" dirty="0" smtClean="0">
                <a:solidFill>
                  <a:schemeClr val="bg1"/>
                </a:solidFill>
              </a:rPr>
              <a:t>   1.Rheumatic</a:t>
            </a:r>
            <a:br>
              <a:rPr lang="en-US" dirty="0" smtClean="0">
                <a:solidFill>
                  <a:schemeClr val="bg1"/>
                </a:solidFill>
              </a:rPr>
            </a:br>
            <a:r>
              <a:rPr lang="en-US" dirty="0" smtClean="0">
                <a:solidFill>
                  <a:schemeClr val="bg1"/>
                </a:solidFill>
              </a:rPr>
              <a:t>   2.Infective Endocardtis</a:t>
            </a:r>
            <a:br>
              <a:rPr lang="en-US" dirty="0" smtClean="0">
                <a:solidFill>
                  <a:schemeClr val="bg1"/>
                </a:solidFill>
              </a:rPr>
            </a:br>
            <a:r>
              <a:rPr lang="en-US" dirty="0" smtClean="0">
                <a:solidFill>
                  <a:schemeClr val="bg1"/>
                </a:solidFill>
              </a:rPr>
              <a:t>   3.Ischemic-Papillary Muscle Rupture</a:t>
            </a:r>
            <a:br>
              <a:rPr lang="en-US" dirty="0" smtClean="0">
                <a:solidFill>
                  <a:schemeClr val="bg1"/>
                </a:solidFill>
              </a:rPr>
            </a:br>
            <a:r>
              <a:rPr lang="en-US" dirty="0" smtClean="0">
                <a:solidFill>
                  <a:schemeClr val="bg1"/>
                </a:solidFill>
              </a:rPr>
              <a:t>   4.Degenerative</a:t>
            </a:r>
            <a:br>
              <a:rPr lang="en-US" dirty="0" smtClean="0">
                <a:solidFill>
                  <a:schemeClr val="bg1"/>
                </a:solidFill>
              </a:rPr>
            </a:br>
            <a:r>
              <a:rPr lang="en-US" dirty="0" smtClean="0">
                <a:solidFill>
                  <a:schemeClr val="bg1"/>
                </a:solidFill>
              </a:rPr>
              <a:t>                           Barlow, Fibroelastic degeneration</a:t>
            </a:r>
            <a:br>
              <a:rPr lang="en-US" dirty="0" smtClean="0">
                <a:solidFill>
                  <a:schemeClr val="bg1"/>
                </a:solidFill>
              </a:rPr>
            </a:br>
            <a:r>
              <a:rPr lang="en-US" dirty="0" smtClean="0">
                <a:solidFill>
                  <a:schemeClr val="bg1"/>
                </a:solidFill>
              </a:rPr>
              <a:t>                           Marfan,Ehler’s-Danlos</a:t>
            </a:r>
            <a:br>
              <a:rPr lang="en-US" dirty="0" smtClean="0">
                <a:solidFill>
                  <a:schemeClr val="bg1"/>
                </a:solidFill>
              </a:rPr>
            </a:br>
            <a:r>
              <a:rPr lang="en-US" dirty="0" smtClean="0">
                <a:solidFill>
                  <a:schemeClr val="bg1"/>
                </a:solidFill>
              </a:rPr>
              <a:t>                           Mitral Annular Calcification</a:t>
            </a:r>
            <a:br>
              <a:rPr lang="en-US" dirty="0" smtClean="0">
                <a:solidFill>
                  <a:schemeClr val="bg1"/>
                </a:solidFill>
              </a:rPr>
            </a:br>
            <a:r>
              <a:rPr lang="en-US" dirty="0" smtClean="0">
                <a:solidFill>
                  <a:schemeClr val="bg1"/>
                </a:solidFill>
              </a:rPr>
              <a:t>   5.Amyloid,Hyperesinophilic Syndrome</a:t>
            </a:r>
            <a:br>
              <a:rPr lang="en-US" dirty="0" smtClean="0">
                <a:solidFill>
                  <a:schemeClr val="bg1"/>
                </a:solidFill>
              </a:rPr>
            </a:br>
            <a:r>
              <a:rPr lang="en-US" dirty="0" smtClean="0">
                <a:solidFill>
                  <a:schemeClr val="bg1"/>
                </a:solidFill>
              </a:rPr>
              <a:t>   6.Congenital-Cleft AML</a:t>
            </a:r>
          </a:p>
          <a:p>
            <a:pPr eaLnBrk="1" hangingPunct="1">
              <a:buNone/>
            </a:pPr>
            <a:endParaRPr lang="en-US" dirty="0" smtClean="0">
              <a:solidFill>
                <a:schemeClr val="bg1"/>
              </a:solidFill>
            </a:endParaRPr>
          </a:p>
          <a:p>
            <a:pPr eaLnBrk="1" hangingPunct="1">
              <a:buFont typeface="Wingdings" pitchFamily="2" charset="2"/>
              <a:buChar char="v"/>
            </a:pPr>
            <a:r>
              <a:rPr lang="en-US" sz="3800" b="1" u="sng" dirty="0" smtClean="0">
                <a:solidFill>
                  <a:schemeClr val="bg1"/>
                </a:solidFill>
              </a:rPr>
              <a:t>Functional- </a:t>
            </a:r>
            <a:r>
              <a:rPr lang="en-US" sz="3800" b="1" dirty="0" smtClean="0">
                <a:solidFill>
                  <a:schemeClr val="bg1"/>
                </a:solidFill>
              </a:rPr>
              <a:t>  </a:t>
            </a:r>
            <a:r>
              <a:rPr lang="en-US" sz="3800" b="1" u="sng" dirty="0" smtClean="0">
                <a:solidFill>
                  <a:schemeClr val="bg1"/>
                </a:solidFill>
              </a:rPr>
              <a:t>Mal-</a:t>
            </a:r>
            <a:r>
              <a:rPr lang="en-US" sz="3800" b="1" u="sng" dirty="0" err="1" smtClean="0">
                <a:solidFill>
                  <a:schemeClr val="bg1"/>
                </a:solidFill>
              </a:rPr>
              <a:t>Coaptation</a:t>
            </a:r>
            <a:r>
              <a:rPr lang="en-US" sz="3800" b="1" u="sng" dirty="0" smtClean="0">
                <a:solidFill>
                  <a:schemeClr val="bg1"/>
                </a:solidFill>
              </a:rPr>
              <a:t> secondary to Myocardial Disease:</a:t>
            </a:r>
          </a:p>
          <a:p>
            <a:pPr eaLnBrk="1" hangingPunct="1">
              <a:buNone/>
            </a:pPr>
            <a:r>
              <a:rPr lang="en-US" b="1" u="sng" dirty="0" smtClean="0">
                <a:solidFill>
                  <a:schemeClr val="bg1"/>
                </a:solidFill>
              </a:rPr>
              <a:t/>
            </a:r>
            <a:br>
              <a:rPr lang="en-US" b="1" u="sng" dirty="0" smtClean="0">
                <a:solidFill>
                  <a:schemeClr val="bg1"/>
                </a:solidFill>
              </a:rPr>
            </a:br>
            <a:r>
              <a:rPr lang="en-US" dirty="0" smtClean="0">
                <a:solidFill>
                  <a:schemeClr val="bg1"/>
                </a:solidFill>
              </a:rPr>
              <a:t>   1.Ischemic-AWMI,IWMI</a:t>
            </a:r>
            <a:br>
              <a:rPr lang="en-US" dirty="0" smtClean="0">
                <a:solidFill>
                  <a:schemeClr val="bg1"/>
                </a:solidFill>
              </a:rPr>
            </a:br>
            <a:r>
              <a:rPr lang="en-US" dirty="0" smtClean="0">
                <a:solidFill>
                  <a:schemeClr val="bg1"/>
                </a:solidFill>
              </a:rPr>
              <a:t>   2.DCM,HOCM</a:t>
            </a:r>
          </a:p>
        </p:txBody>
      </p:sp>
    </p:spTree>
    <p:extLst>
      <p:ext uri="{BB962C8B-B14F-4D97-AF65-F5344CB8AC3E}">
        <p14:creationId xmlns:p14="http://schemas.microsoft.com/office/powerpoint/2010/main" val="2734424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713" y="762000"/>
            <a:ext cx="807388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964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78486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12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79248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542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7696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6374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37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800099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373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43001"/>
            <a:ext cx="7696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473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001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6324600"/>
            <a:ext cx="4191000" cy="646331"/>
          </a:xfrm>
          <a:prstGeom prst="rect">
            <a:avLst/>
          </a:prstGeom>
          <a:noFill/>
        </p:spPr>
        <p:txBody>
          <a:bodyPr wrap="square" rtlCol="0">
            <a:spAutoFit/>
          </a:bodyPr>
          <a:lstStyle/>
          <a:p>
            <a:r>
              <a:rPr lang="en-US" dirty="0"/>
              <a:t>Nishimura, RA et al. 2014 AHA/ACC VHD guidelines </a:t>
            </a:r>
          </a:p>
        </p:txBody>
      </p:sp>
    </p:spTree>
    <p:extLst>
      <p:ext uri="{BB962C8B-B14F-4D97-AF65-F5344CB8AC3E}">
        <p14:creationId xmlns:p14="http://schemas.microsoft.com/office/powerpoint/2010/main" val="39250481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1000100" y="357166"/>
            <a:ext cx="7429552" cy="788989"/>
          </a:xfrm>
          <a:prstGeom prst="rect">
            <a:avLst/>
          </a:prstGeom>
          <a:solidFill>
            <a:schemeClr val="tx1"/>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4000" dirty="0" smtClean="0">
                <a:solidFill>
                  <a:schemeClr val="bg1"/>
                </a:solidFill>
                <a:latin typeface="+mj-lt"/>
              </a:rPr>
              <a:t> MR severity assessment</a:t>
            </a:r>
            <a:endParaRPr lang="en-US" sz="4000" dirty="0">
              <a:solidFill>
                <a:schemeClr val="bg1"/>
              </a:solidFill>
              <a:effectLst>
                <a:outerShdw blurRad="38100" dist="38100" dir="2700000" algn="tl">
                  <a:srgbClr val="000000"/>
                </a:outerShdw>
              </a:effectLst>
              <a:latin typeface="+mj-lt"/>
            </a:endParaRPr>
          </a:p>
        </p:txBody>
      </p:sp>
      <p:sp>
        <p:nvSpPr>
          <p:cNvPr id="31747" name="Rectangle 3"/>
          <p:cNvSpPr>
            <a:spLocks noChangeArrowheads="1"/>
          </p:cNvSpPr>
          <p:nvPr/>
        </p:nvSpPr>
        <p:spPr bwMode="auto">
          <a:xfrm>
            <a:off x="4479925" y="3078163"/>
            <a:ext cx="184150" cy="701675"/>
          </a:xfrm>
          <a:prstGeom prst="rect">
            <a:avLst/>
          </a:prstGeom>
          <a:noFill/>
          <a:ln w="9525">
            <a:noFill/>
            <a:miter lim="800000"/>
            <a:headEnd/>
            <a:tailEnd/>
          </a:ln>
        </p:spPr>
        <p:txBody>
          <a:bodyPr wrap="none">
            <a:spAutoFit/>
          </a:bodyPr>
          <a:lstStyle/>
          <a:p>
            <a:endParaRPr lang="en-US" sz="4000">
              <a:solidFill>
                <a:schemeClr val="tx2"/>
              </a:solidFill>
            </a:endParaRPr>
          </a:p>
        </p:txBody>
      </p:sp>
      <p:sp>
        <p:nvSpPr>
          <p:cNvPr id="31749" name="Rectangle 5"/>
          <p:cNvSpPr>
            <a:spLocks noChangeArrowheads="1"/>
          </p:cNvSpPr>
          <p:nvPr/>
        </p:nvSpPr>
        <p:spPr bwMode="auto">
          <a:xfrm>
            <a:off x="928662" y="2000240"/>
            <a:ext cx="7489825" cy="4154984"/>
          </a:xfrm>
          <a:prstGeom prst="rect">
            <a:avLst/>
          </a:prstGeom>
          <a:solidFill>
            <a:schemeClr val="tx1"/>
          </a:solidFill>
          <a:ln>
            <a:headEnd/>
            <a:tailEnd/>
          </a:ln>
        </p:spPr>
        <p:style>
          <a:lnRef idx="1">
            <a:schemeClr val="accent2"/>
          </a:lnRef>
          <a:fillRef idx="3">
            <a:schemeClr val="accent2"/>
          </a:fillRef>
          <a:effectRef idx="2">
            <a:schemeClr val="accent2"/>
          </a:effectRef>
          <a:fontRef idx="minor">
            <a:schemeClr val="lt1"/>
          </a:fontRef>
        </p:style>
        <p:txBody>
          <a:bodyPr>
            <a:spAutoFit/>
          </a:bodyPr>
          <a:lstStyle/>
          <a:p>
            <a:r>
              <a:rPr lang="en-US" b="1" dirty="0" smtClean="0">
                <a:solidFill>
                  <a:schemeClr val="bg1"/>
                </a:solidFill>
              </a:rPr>
              <a:t>         </a:t>
            </a:r>
            <a:r>
              <a:rPr lang="en-US" sz="2800" b="1" dirty="0" smtClean="0">
                <a:solidFill>
                  <a:schemeClr val="bg1"/>
                </a:solidFill>
              </a:rPr>
              <a:t>Doppler parameters</a:t>
            </a:r>
            <a:r>
              <a:rPr lang="en-US" b="1" dirty="0">
                <a:solidFill>
                  <a:schemeClr val="bg1"/>
                </a:solidFill>
              </a:rPr>
              <a:t>	</a:t>
            </a:r>
          </a:p>
          <a:p>
            <a:r>
              <a:rPr lang="en-US" b="1" dirty="0">
                <a:solidFill>
                  <a:schemeClr val="bg1"/>
                </a:solidFill>
              </a:rPr>
              <a:t>	       </a:t>
            </a:r>
            <a:r>
              <a:rPr lang="en-US" b="1" dirty="0" smtClean="0">
                <a:solidFill>
                  <a:schemeClr val="bg1"/>
                </a:solidFill>
              </a:rPr>
              <a:t> </a:t>
            </a:r>
            <a:endParaRPr lang="en-US" b="1" dirty="0">
              <a:solidFill>
                <a:schemeClr val="bg1"/>
              </a:solidFill>
            </a:endParaRPr>
          </a:p>
          <a:p>
            <a:r>
              <a:rPr lang="en-US" b="1" dirty="0">
                <a:solidFill>
                  <a:schemeClr val="bg1"/>
                </a:solidFill>
              </a:rPr>
              <a:t>		# Color flow </a:t>
            </a:r>
            <a:r>
              <a:rPr lang="en-US" b="1" dirty="0" smtClean="0">
                <a:solidFill>
                  <a:schemeClr val="bg1"/>
                </a:solidFill>
              </a:rPr>
              <a:t>jet area</a:t>
            </a:r>
            <a:endParaRPr lang="en-US" b="1" dirty="0">
              <a:solidFill>
                <a:schemeClr val="bg1"/>
              </a:solidFill>
            </a:endParaRPr>
          </a:p>
          <a:p>
            <a:r>
              <a:rPr lang="en-US" b="1" dirty="0">
                <a:solidFill>
                  <a:schemeClr val="bg1"/>
                </a:solidFill>
              </a:rPr>
              <a:t>	       	# </a:t>
            </a:r>
            <a:r>
              <a:rPr lang="en-US" b="1" dirty="0" smtClean="0">
                <a:solidFill>
                  <a:schemeClr val="bg1"/>
                </a:solidFill>
              </a:rPr>
              <a:t>jet density</a:t>
            </a:r>
          </a:p>
          <a:p>
            <a:r>
              <a:rPr lang="en-US" b="1" dirty="0">
                <a:solidFill>
                  <a:schemeClr val="bg1"/>
                </a:solidFill>
              </a:rPr>
              <a:t>		# </a:t>
            </a:r>
            <a:r>
              <a:rPr lang="en-US" b="1" dirty="0" smtClean="0">
                <a:solidFill>
                  <a:schemeClr val="bg1"/>
                </a:solidFill>
              </a:rPr>
              <a:t>jet contour</a:t>
            </a:r>
          </a:p>
          <a:p>
            <a:r>
              <a:rPr lang="en-US" b="1" dirty="0">
                <a:solidFill>
                  <a:schemeClr val="bg1"/>
                </a:solidFill>
              </a:rPr>
              <a:t> </a:t>
            </a:r>
            <a:r>
              <a:rPr lang="en-US" b="1" dirty="0" smtClean="0">
                <a:solidFill>
                  <a:schemeClr val="bg1"/>
                </a:solidFill>
              </a:rPr>
              <a:t>                                  # pulmonary vein flow</a:t>
            </a: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t>
            </a:r>
            <a:r>
              <a:rPr lang="en-US" b="1" dirty="0" smtClean="0">
                <a:solidFill>
                  <a:schemeClr val="bg1"/>
                </a:solidFill>
              </a:rPr>
              <a:t>   </a:t>
            </a:r>
            <a:r>
              <a:rPr lang="en-US" sz="2800" b="1" dirty="0" smtClean="0">
                <a:solidFill>
                  <a:schemeClr val="bg1"/>
                </a:solidFill>
              </a:rPr>
              <a:t>Quantitative </a:t>
            </a:r>
            <a:r>
              <a:rPr lang="en-US" sz="2800" b="1" dirty="0">
                <a:solidFill>
                  <a:schemeClr val="bg1"/>
                </a:solidFill>
              </a:rPr>
              <a:t>Methods</a:t>
            </a:r>
            <a:r>
              <a:rPr lang="en-US" b="1" dirty="0">
                <a:solidFill>
                  <a:schemeClr val="bg1"/>
                </a:solidFill>
              </a:rPr>
              <a:t/>
            </a:r>
            <a:br>
              <a:rPr lang="en-US" b="1" dirty="0">
                <a:solidFill>
                  <a:schemeClr val="bg1"/>
                </a:solidFill>
              </a:rPr>
            </a:br>
            <a:r>
              <a:rPr lang="en-US" b="1" dirty="0">
                <a:solidFill>
                  <a:schemeClr val="bg1"/>
                </a:solidFill>
              </a:rPr>
              <a:t>              </a:t>
            </a:r>
            <a:r>
              <a:rPr lang="en-US" b="1" dirty="0" smtClean="0">
                <a:solidFill>
                  <a:schemeClr val="bg1"/>
                </a:solidFill>
              </a:rPr>
              <a:t>     </a:t>
            </a:r>
            <a:r>
              <a:rPr lang="en-US" b="1" dirty="0">
                <a:solidFill>
                  <a:schemeClr val="bg1"/>
                </a:solidFill>
              </a:rPr>
              <a:t>	# </a:t>
            </a:r>
            <a:r>
              <a:rPr lang="en-US" b="1" dirty="0" smtClean="0">
                <a:solidFill>
                  <a:schemeClr val="bg1"/>
                </a:solidFill>
              </a:rPr>
              <a:t>Vena </a:t>
            </a:r>
            <a:r>
              <a:rPr lang="en-US" b="1" dirty="0" err="1" smtClean="0">
                <a:solidFill>
                  <a:schemeClr val="bg1"/>
                </a:solidFill>
              </a:rPr>
              <a:t>contracta</a:t>
            </a:r>
            <a:r>
              <a:rPr lang="en-US" b="1" dirty="0">
                <a:solidFill>
                  <a:schemeClr val="bg1"/>
                </a:solidFill>
              </a:rPr>
              <a:t/>
            </a:r>
            <a:br>
              <a:rPr lang="en-US" b="1" dirty="0">
                <a:solidFill>
                  <a:schemeClr val="bg1"/>
                </a:solidFill>
              </a:rPr>
            </a:br>
            <a:r>
              <a:rPr lang="en-US" b="1" dirty="0">
                <a:solidFill>
                  <a:schemeClr val="bg1"/>
                </a:solidFill>
              </a:rPr>
              <a:t>              </a:t>
            </a:r>
            <a:r>
              <a:rPr lang="en-US" b="1" dirty="0" smtClean="0">
                <a:solidFill>
                  <a:schemeClr val="bg1"/>
                </a:solidFill>
              </a:rPr>
              <a:t>     </a:t>
            </a:r>
            <a:r>
              <a:rPr lang="en-US" b="1" dirty="0">
                <a:solidFill>
                  <a:schemeClr val="bg1"/>
                </a:solidFill>
              </a:rPr>
              <a:t>	# PISA Method</a:t>
            </a:r>
          </a:p>
          <a:p>
            <a:endParaRPr lang="en-US" b="1" dirty="0">
              <a:solidFill>
                <a:schemeClr val="bg1"/>
              </a:solidFill>
            </a:endParaRPr>
          </a:p>
          <a:p>
            <a:r>
              <a:rPr lang="en-US" b="1" dirty="0">
                <a:solidFill>
                  <a:schemeClr val="bg1"/>
                </a:solidFill>
              </a:rPr>
              <a:t>             </a:t>
            </a:r>
            <a:endParaRPr lang="en-US" b="1" dirty="0" smtClean="0">
              <a:solidFill>
                <a:schemeClr val="bg1"/>
              </a:solidFill>
            </a:endParaRPr>
          </a:p>
          <a:p>
            <a:r>
              <a:rPr lang="en-US" b="1" dirty="0" smtClean="0">
                <a:solidFill>
                  <a:schemeClr val="bg1"/>
                </a:solidFill>
              </a:rPr>
              <a:t>          </a:t>
            </a:r>
            <a:endParaRPr lang="en-US" sz="2800" b="1" dirty="0">
              <a:solidFill>
                <a:schemeClr val="bg1"/>
              </a:solidFill>
            </a:endParaRPr>
          </a:p>
        </p:txBody>
      </p:sp>
    </p:spTree>
    <p:extLst>
      <p:ext uri="{BB962C8B-B14F-4D97-AF65-F5344CB8AC3E}">
        <p14:creationId xmlns:p14="http://schemas.microsoft.com/office/powerpoint/2010/main" val="3260676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7696200" cy="1143000"/>
          </a:xfrm>
          <a:solidFill>
            <a:schemeClr val="tx1"/>
          </a:solidFill>
        </p:spPr>
        <p:style>
          <a:lnRef idx="3">
            <a:schemeClr val="lt1"/>
          </a:lnRef>
          <a:fillRef idx="1">
            <a:schemeClr val="accent2"/>
          </a:fillRef>
          <a:effectRef idx="1">
            <a:schemeClr val="accent2"/>
          </a:effectRef>
          <a:fontRef idx="minor">
            <a:schemeClr val="lt1"/>
          </a:fontRef>
        </p:style>
        <p:txBody>
          <a:bodyPr/>
          <a:lstStyle/>
          <a:p>
            <a:r>
              <a:rPr lang="en-IN" dirty="0" smtClean="0">
                <a:solidFill>
                  <a:schemeClr val="bg1"/>
                </a:solidFill>
              </a:rPr>
              <a:t>Colour flow Doppler</a:t>
            </a:r>
            <a:endParaRPr lang="en-IN" dirty="0">
              <a:solidFill>
                <a:schemeClr val="bg1"/>
              </a:solidFill>
            </a:endParaRPr>
          </a:p>
        </p:txBody>
      </p:sp>
      <p:sp>
        <p:nvSpPr>
          <p:cNvPr id="5" name="Content Placeholder 4"/>
          <p:cNvSpPr>
            <a:spLocks noGrp="1"/>
          </p:cNvSpPr>
          <p:nvPr>
            <p:ph idx="1"/>
          </p:nvPr>
        </p:nvSpPr>
        <p:spPr>
          <a:xfrm>
            <a:off x="228600" y="1524000"/>
            <a:ext cx="7772400" cy="4953000"/>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r>
              <a:rPr lang="en-IN" sz="2400" dirty="0" smtClean="0">
                <a:solidFill>
                  <a:schemeClr val="bg1"/>
                </a:solidFill>
              </a:rPr>
              <a:t> Most common way to assess MR severity</a:t>
            </a:r>
          </a:p>
          <a:p>
            <a:r>
              <a:rPr lang="en-IN" sz="2400" dirty="0" smtClean="0">
                <a:solidFill>
                  <a:schemeClr val="bg1"/>
                </a:solidFill>
              </a:rPr>
              <a:t>Assumption:</a:t>
            </a:r>
          </a:p>
          <a:p>
            <a:pPr>
              <a:buNone/>
            </a:pPr>
            <a:r>
              <a:rPr lang="en-IN" sz="2400" dirty="0" smtClean="0">
                <a:solidFill>
                  <a:schemeClr val="bg1"/>
                </a:solidFill>
              </a:rPr>
              <a:t>          as the severity of the MR increases, the size and</a:t>
            </a:r>
          </a:p>
          <a:p>
            <a:pPr>
              <a:buNone/>
            </a:pPr>
            <a:r>
              <a:rPr lang="en-IN" sz="2400" dirty="0" smtClean="0">
                <a:solidFill>
                  <a:schemeClr val="bg1"/>
                </a:solidFill>
              </a:rPr>
              <a:t>            the extent of the jet into the LA also increases.</a:t>
            </a:r>
          </a:p>
          <a:p>
            <a:pPr>
              <a:buNone/>
            </a:pPr>
            <a:endParaRPr lang="en-IN" sz="2400" dirty="0" smtClean="0">
              <a:solidFill>
                <a:schemeClr val="bg1"/>
              </a:solidFill>
            </a:endParaRPr>
          </a:p>
          <a:p>
            <a:r>
              <a:rPr lang="en-IN" sz="2400" dirty="0" smtClean="0">
                <a:solidFill>
                  <a:schemeClr val="bg1"/>
                </a:solidFill>
              </a:rPr>
              <a:t>Relation between jet size and MR severity presents a large range of variability.</a:t>
            </a:r>
          </a:p>
          <a:p>
            <a:endParaRPr lang="en-IN" sz="2400" dirty="0" smtClean="0">
              <a:solidFill>
                <a:schemeClr val="bg1"/>
              </a:solidFill>
            </a:endParaRPr>
          </a:p>
          <a:p>
            <a:r>
              <a:rPr lang="en-IN" sz="2400" dirty="0" smtClean="0">
                <a:solidFill>
                  <a:schemeClr val="bg1"/>
                </a:solidFill>
              </a:rPr>
              <a:t>Patients with increased LA pressure or with eccentric jets that hug the LA wall or in whom the LA is enlarged may exhibit smaller jets area than those with normal LA pressure and size or with central jets</a:t>
            </a:r>
            <a:endParaRPr lang="en-IN" sz="2400" dirty="0">
              <a:solidFill>
                <a:schemeClr val="bg1"/>
              </a:solidFill>
            </a:endParaRPr>
          </a:p>
        </p:txBody>
      </p:sp>
    </p:spTree>
    <p:extLst>
      <p:ext uri="{BB962C8B-B14F-4D97-AF65-F5344CB8AC3E}">
        <p14:creationId xmlns:p14="http://schemas.microsoft.com/office/powerpoint/2010/main" val="384920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274638"/>
            <a:ext cx="8258204" cy="1143000"/>
          </a:xfrm>
          <a:solidFill>
            <a:schemeClr val="tx1"/>
          </a:solidFill>
        </p:spPr>
        <p:style>
          <a:lnRef idx="1">
            <a:schemeClr val="accent2"/>
          </a:lnRef>
          <a:fillRef idx="3">
            <a:schemeClr val="accent2"/>
          </a:fillRef>
          <a:effectRef idx="2">
            <a:schemeClr val="accent2"/>
          </a:effectRef>
          <a:fontRef idx="minor">
            <a:schemeClr val="lt1"/>
          </a:fontRef>
        </p:style>
        <p:txBody>
          <a:bodyPr>
            <a:normAutofit/>
          </a:bodyPr>
          <a:lstStyle/>
          <a:p>
            <a:r>
              <a:rPr lang="en-IN" dirty="0" smtClean="0">
                <a:solidFill>
                  <a:schemeClr val="bg1"/>
                </a:solidFill>
              </a:rPr>
              <a:t>Colour flow Doppler –jet area </a:t>
            </a:r>
            <a:endParaRPr lang="en-IN" dirty="0">
              <a:solidFill>
                <a:schemeClr val="bg1"/>
              </a:solidFill>
            </a:endParaRPr>
          </a:p>
        </p:txBody>
      </p:sp>
      <p:sp>
        <p:nvSpPr>
          <p:cNvPr id="7" name="Text Box 16"/>
          <p:cNvSpPr txBox="1">
            <a:spLocks noChangeArrowheads="1"/>
          </p:cNvSpPr>
          <p:nvPr/>
        </p:nvSpPr>
        <p:spPr bwMode="auto">
          <a:xfrm>
            <a:off x="357158" y="5143512"/>
            <a:ext cx="8286808" cy="1015663"/>
          </a:xfrm>
          <a:prstGeom prst="rect">
            <a:avLst/>
          </a:prstGeom>
          <a:solidFill>
            <a:schemeClr val="tx1"/>
          </a:solidFill>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eaLnBrk="0" hangingPunct="0">
              <a:spcBef>
                <a:spcPct val="50000"/>
              </a:spcBef>
            </a:pPr>
            <a:r>
              <a:rPr lang="en-US" sz="2000" b="1" dirty="0" smtClean="0">
                <a:solidFill>
                  <a:schemeClr val="bg1"/>
                </a:solidFill>
                <a:latin typeface="Tahoma" pitchFamily="34" charset="0"/>
              </a:rPr>
              <a:t>Mild               = </a:t>
            </a:r>
            <a:r>
              <a:rPr lang="en-US" sz="2000" b="1" dirty="0">
                <a:solidFill>
                  <a:schemeClr val="bg1"/>
                </a:solidFill>
                <a:latin typeface="Tahoma" pitchFamily="34" charset="0"/>
              </a:rPr>
              <a:t>Less than 20</a:t>
            </a:r>
            <a:r>
              <a:rPr lang="en-US" sz="2000" b="1" dirty="0" smtClean="0">
                <a:solidFill>
                  <a:schemeClr val="bg1"/>
                </a:solidFill>
                <a:latin typeface="Tahoma" pitchFamily="34" charset="0"/>
              </a:rPr>
              <a:t>% of LA area     (&lt;4cm</a:t>
            </a:r>
            <a:r>
              <a:rPr lang="en-US" sz="2000" b="1" baseline="30000" dirty="0" smtClean="0">
                <a:solidFill>
                  <a:schemeClr val="bg1"/>
                </a:solidFill>
                <a:latin typeface="Tahoma" pitchFamily="34" charset="0"/>
              </a:rPr>
              <a:t>2</a:t>
            </a:r>
            <a:r>
              <a:rPr lang="en-US" sz="2000" b="1" dirty="0" smtClean="0">
                <a:solidFill>
                  <a:schemeClr val="bg1"/>
                </a:solidFill>
                <a:latin typeface="Tahoma" pitchFamily="34" charset="0"/>
              </a:rPr>
              <a:t>)</a:t>
            </a:r>
            <a:r>
              <a:rPr lang="en-US" sz="2000" b="1" dirty="0">
                <a:solidFill>
                  <a:schemeClr val="bg1"/>
                </a:solidFill>
                <a:latin typeface="Tahoma" pitchFamily="34" charset="0"/>
              </a:rPr>
              <a:t/>
            </a:r>
            <a:br>
              <a:rPr lang="en-US" sz="2000" b="1" dirty="0">
                <a:solidFill>
                  <a:schemeClr val="bg1"/>
                </a:solidFill>
                <a:latin typeface="Tahoma" pitchFamily="34" charset="0"/>
              </a:rPr>
            </a:br>
            <a:r>
              <a:rPr lang="en-US" sz="2000" b="1" dirty="0" smtClean="0">
                <a:solidFill>
                  <a:schemeClr val="bg1"/>
                </a:solidFill>
                <a:latin typeface="Tahoma" pitchFamily="34" charset="0"/>
              </a:rPr>
              <a:t>moderate      = </a:t>
            </a:r>
            <a:r>
              <a:rPr lang="en-US" sz="2000" b="1" dirty="0">
                <a:solidFill>
                  <a:schemeClr val="bg1"/>
                </a:solidFill>
                <a:latin typeface="Tahoma" pitchFamily="34" charset="0"/>
              </a:rPr>
              <a:t>20 to 40%</a:t>
            </a:r>
            <a:br>
              <a:rPr lang="en-US" sz="2000" b="1" dirty="0">
                <a:solidFill>
                  <a:schemeClr val="bg1"/>
                </a:solidFill>
                <a:latin typeface="Tahoma" pitchFamily="34" charset="0"/>
              </a:rPr>
            </a:br>
            <a:r>
              <a:rPr lang="en-US" sz="2000" b="1" dirty="0" smtClean="0">
                <a:solidFill>
                  <a:schemeClr val="bg1"/>
                </a:solidFill>
                <a:latin typeface="Tahoma" pitchFamily="34" charset="0"/>
              </a:rPr>
              <a:t>severe           = </a:t>
            </a:r>
            <a:r>
              <a:rPr lang="en-US" sz="2000" b="1" dirty="0">
                <a:solidFill>
                  <a:schemeClr val="bg1"/>
                </a:solidFill>
                <a:latin typeface="Tahoma" pitchFamily="34" charset="0"/>
              </a:rPr>
              <a:t>More than 40</a:t>
            </a:r>
            <a:r>
              <a:rPr lang="en-US" sz="2000" b="1" dirty="0" smtClean="0">
                <a:solidFill>
                  <a:schemeClr val="bg1"/>
                </a:solidFill>
                <a:latin typeface="Tahoma" pitchFamily="34" charset="0"/>
              </a:rPr>
              <a:t>%                     (&gt;10 cm</a:t>
            </a:r>
            <a:r>
              <a:rPr lang="en-US" sz="2000" b="1" baseline="30000" dirty="0" smtClean="0">
                <a:solidFill>
                  <a:schemeClr val="bg1"/>
                </a:solidFill>
                <a:latin typeface="Tahoma" pitchFamily="34" charset="0"/>
              </a:rPr>
              <a:t>2 </a:t>
            </a:r>
            <a:r>
              <a:rPr lang="en-US" sz="2000" b="1" dirty="0" smtClean="0">
                <a:solidFill>
                  <a:schemeClr val="bg1"/>
                </a:solidFill>
                <a:latin typeface="Tahoma" pitchFamily="34" charset="0"/>
              </a:rPr>
              <a:t>)</a:t>
            </a:r>
            <a:endParaRPr lang="en-US" sz="2000" b="1" dirty="0">
              <a:solidFill>
                <a:schemeClr val="bg1"/>
              </a:solidFill>
              <a:latin typeface="Tahoma" pitchFamily="34" charset="0"/>
            </a:endParaRPr>
          </a:p>
        </p:txBody>
      </p:sp>
      <p:sp>
        <p:nvSpPr>
          <p:cNvPr id="8" name="TextBox 7"/>
          <p:cNvSpPr txBox="1"/>
          <p:nvPr/>
        </p:nvSpPr>
        <p:spPr>
          <a:xfrm>
            <a:off x="4071934" y="6286520"/>
            <a:ext cx="4714908" cy="338554"/>
          </a:xfrm>
          <a:prstGeom prst="rect">
            <a:avLst/>
          </a:prstGeom>
          <a:noFill/>
        </p:spPr>
        <p:txBody>
          <a:bodyPr wrap="square" rtlCol="0">
            <a:spAutoFit/>
          </a:bodyPr>
          <a:lstStyle/>
          <a:p>
            <a:r>
              <a:rPr lang="en-IN" sz="1600" b="1" dirty="0" smtClean="0">
                <a:solidFill>
                  <a:schemeClr val="bg1"/>
                </a:solidFill>
              </a:rPr>
              <a:t> </a:t>
            </a:r>
            <a:r>
              <a:rPr lang="en-IN" sz="1600" b="1" dirty="0" err="1" smtClean="0">
                <a:solidFill>
                  <a:schemeClr val="bg1"/>
                </a:solidFill>
              </a:rPr>
              <a:t>Zoghbi</a:t>
            </a:r>
            <a:r>
              <a:rPr lang="en-IN" sz="1600" b="1" dirty="0" smtClean="0">
                <a:solidFill>
                  <a:schemeClr val="bg1"/>
                </a:solidFill>
              </a:rPr>
              <a:t> et al. ASE valve </a:t>
            </a:r>
            <a:r>
              <a:rPr lang="en-IN" sz="1600" b="1" dirty="0" err="1" smtClean="0">
                <a:solidFill>
                  <a:schemeClr val="bg1"/>
                </a:solidFill>
              </a:rPr>
              <a:t>regurg</a:t>
            </a:r>
            <a:r>
              <a:rPr lang="en-IN" sz="1600" b="1" dirty="0" smtClean="0">
                <a:solidFill>
                  <a:schemeClr val="bg1"/>
                </a:solidFill>
              </a:rPr>
              <a:t> document (JASE 03) </a:t>
            </a:r>
            <a:endParaRPr lang="en-IN" sz="1600" dirty="0">
              <a:solidFill>
                <a:schemeClr val="bg1"/>
              </a:solidFill>
            </a:endParaRPr>
          </a:p>
        </p:txBody>
      </p:sp>
      <p:pic>
        <p:nvPicPr>
          <p:cNvPr id="6" name="Picture 1030" descr="pr5"/>
          <p:cNvPicPr>
            <a:picLocks noChangeAspect="1" noChangeArrowheads="1"/>
          </p:cNvPicPr>
          <p:nvPr/>
        </p:nvPicPr>
        <p:blipFill>
          <a:blip r:embed="rId2"/>
          <a:srcRect/>
          <a:stretch>
            <a:fillRect/>
          </a:stretch>
        </p:blipFill>
        <p:spPr bwMode="auto">
          <a:xfrm>
            <a:off x="500033" y="1571612"/>
            <a:ext cx="3905277" cy="3357586"/>
          </a:xfrm>
          <a:prstGeom prst="rect">
            <a:avLst/>
          </a:prstGeom>
          <a:noFill/>
          <a:ln w="28575">
            <a:solidFill>
              <a:srgbClr val="FF0000"/>
            </a:solidFill>
            <a:miter lim="800000"/>
            <a:headEnd/>
            <a:tailEnd/>
          </a:ln>
        </p:spPr>
      </p:pic>
      <p:pic>
        <p:nvPicPr>
          <p:cNvPr id="10" name="Picture 2"/>
          <p:cNvPicPr>
            <a:picLocks noChangeAspect="1" noChangeArrowheads="1"/>
          </p:cNvPicPr>
          <p:nvPr/>
        </p:nvPicPr>
        <p:blipFill>
          <a:blip r:embed="rId3"/>
          <a:srcRect l="23907" t="11996" r="46979" b="40652"/>
          <a:stretch>
            <a:fillRect/>
          </a:stretch>
        </p:blipFill>
        <p:spPr bwMode="auto">
          <a:xfrm>
            <a:off x="4714876" y="1643050"/>
            <a:ext cx="3929090" cy="3307159"/>
          </a:xfrm>
          <a:prstGeom prst="rect">
            <a:avLst/>
          </a:prstGeom>
          <a:noFill/>
          <a:ln w="9525">
            <a:solidFill>
              <a:schemeClr val="bg1"/>
            </a:solidFill>
            <a:miter lim="800000"/>
            <a:headEnd/>
            <a:tailEnd/>
          </a:ln>
          <a:effectLst/>
        </p:spPr>
      </p:pic>
    </p:spTree>
    <p:extLst>
      <p:ext uri="{BB962C8B-B14F-4D97-AF65-F5344CB8AC3E}">
        <p14:creationId xmlns:p14="http://schemas.microsoft.com/office/powerpoint/2010/main" val="4141229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4479925" y="3078163"/>
            <a:ext cx="184150" cy="701675"/>
          </a:xfrm>
          <a:prstGeom prst="rect">
            <a:avLst/>
          </a:prstGeom>
          <a:noFill/>
          <a:ln w="9525">
            <a:noFill/>
            <a:miter lim="800000"/>
            <a:headEnd/>
            <a:tailEnd/>
          </a:ln>
        </p:spPr>
        <p:txBody>
          <a:bodyPr wrap="none">
            <a:spAutoFit/>
          </a:bodyPr>
          <a:lstStyle/>
          <a:p>
            <a:endParaRPr lang="en-US" sz="4000">
              <a:solidFill>
                <a:schemeClr val="tx2"/>
              </a:solidFill>
            </a:endParaRPr>
          </a:p>
        </p:txBody>
      </p:sp>
      <p:sp>
        <p:nvSpPr>
          <p:cNvPr id="47109" name="Rectangle 5"/>
          <p:cNvSpPr>
            <a:spLocks noChangeArrowheads="1"/>
          </p:cNvSpPr>
          <p:nvPr/>
        </p:nvSpPr>
        <p:spPr bwMode="auto">
          <a:xfrm>
            <a:off x="200336" y="1589535"/>
            <a:ext cx="8501122" cy="2215991"/>
          </a:xfrm>
          <a:prstGeom prst="rect">
            <a:avLst/>
          </a:prstGeom>
          <a:solidFill>
            <a:schemeClr val="tx1"/>
          </a:solidFill>
          <a:ln>
            <a:solidFill>
              <a:schemeClr val="bg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eaLnBrk="0" hangingPunct="0"/>
            <a:r>
              <a:rPr lang="en-US" b="1" dirty="0"/>
              <a:t>			</a:t>
            </a:r>
            <a:r>
              <a:rPr lang="en-US" sz="2400" b="1" u="sng" dirty="0">
                <a:solidFill>
                  <a:schemeClr val="bg1"/>
                </a:solidFill>
              </a:rPr>
              <a:t>MILD	</a:t>
            </a:r>
            <a:r>
              <a:rPr lang="en-US" sz="2400" b="1" dirty="0">
                <a:solidFill>
                  <a:schemeClr val="bg1"/>
                </a:solidFill>
              </a:rPr>
              <a:t>		</a:t>
            </a:r>
            <a:r>
              <a:rPr lang="en-US" sz="2400" b="1" u="sng" dirty="0">
                <a:solidFill>
                  <a:schemeClr val="bg1"/>
                </a:solidFill>
              </a:rPr>
              <a:t>SEVERE</a:t>
            </a:r>
            <a:endParaRPr lang="en-US" sz="2400" b="1" dirty="0">
              <a:solidFill>
                <a:schemeClr val="bg1"/>
              </a:solidFill>
            </a:endParaRPr>
          </a:p>
          <a:p>
            <a:pPr eaLnBrk="0" hangingPunct="0"/>
            <a:endParaRPr lang="en-US" sz="2400" b="1" dirty="0">
              <a:solidFill>
                <a:schemeClr val="bg1"/>
              </a:solidFill>
            </a:endParaRPr>
          </a:p>
          <a:p>
            <a:pPr eaLnBrk="0" hangingPunct="0"/>
            <a:r>
              <a:rPr lang="en-US" sz="2400" b="1" dirty="0" smtClean="0">
                <a:solidFill>
                  <a:schemeClr val="bg1"/>
                </a:solidFill>
              </a:rPr>
              <a:t> </a:t>
            </a:r>
            <a:r>
              <a:rPr lang="en-US" sz="2400" b="1" dirty="0">
                <a:solidFill>
                  <a:schemeClr val="bg1"/>
                </a:solidFill>
              </a:rPr>
              <a:t>Density		Faint			Dense</a:t>
            </a:r>
          </a:p>
          <a:p>
            <a:pPr eaLnBrk="0" hangingPunct="0"/>
            <a:endParaRPr lang="en-US" sz="2400" b="1" dirty="0">
              <a:solidFill>
                <a:schemeClr val="bg1"/>
              </a:solidFill>
            </a:endParaRPr>
          </a:p>
          <a:p>
            <a:pPr eaLnBrk="0" hangingPunct="0"/>
            <a:r>
              <a:rPr lang="en-US" sz="2400" b="1" dirty="0" smtClean="0">
                <a:solidFill>
                  <a:schemeClr val="bg1"/>
                </a:solidFill>
              </a:rPr>
              <a:t> </a:t>
            </a:r>
            <a:r>
              <a:rPr lang="en-US" sz="2400" b="1" dirty="0">
                <a:solidFill>
                  <a:schemeClr val="bg1"/>
                </a:solidFill>
              </a:rPr>
              <a:t>Shape		</a:t>
            </a:r>
            <a:r>
              <a:rPr lang="en-US" sz="2400" b="1" dirty="0" smtClean="0">
                <a:solidFill>
                  <a:schemeClr val="bg1"/>
                </a:solidFill>
              </a:rPr>
              <a:t>             Symmetrical </a:t>
            </a:r>
            <a:r>
              <a:rPr lang="en-US" sz="2400" b="1" dirty="0">
                <a:solidFill>
                  <a:schemeClr val="bg1"/>
                </a:solidFill>
              </a:rPr>
              <a:t>	 </a:t>
            </a:r>
            <a:r>
              <a:rPr lang="en-US" sz="2400" b="1" dirty="0" smtClean="0">
                <a:solidFill>
                  <a:schemeClr val="bg1"/>
                </a:solidFill>
              </a:rPr>
              <a:t>            Asymmetrical</a:t>
            </a:r>
            <a:endParaRPr lang="en-US" sz="2400" b="1" dirty="0">
              <a:solidFill>
                <a:schemeClr val="bg1"/>
              </a:solidFill>
            </a:endParaRPr>
          </a:p>
          <a:p>
            <a:pPr eaLnBrk="0" hangingPunct="0"/>
            <a:r>
              <a:rPr lang="en-US" b="1" dirty="0"/>
              <a:t> </a:t>
            </a:r>
          </a:p>
        </p:txBody>
      </p:sp>
      <p:sp>
        <p:nvSpPr>
          <p:cNvPr id="7" name="Rectangle 2"/>
          <p:cNvSpPr>
            <a:spLocks noGrp="1" noChangeArrowheads="1"/>
          </p:cNvSpPr>
          <p:nvPr>
            <p:ph type="title"/>
          </p:nvPr>
        </p:nvSpPr>
        <p:spPr bwMode="auto">
          <a:xfrm>
            <a:off x="214282" y="285728"/>
            <a:ext cx="8572560" cy="1143001"/>
          </a:xfrm>
          <a:prstGeom prst="rect">
            <a:avLst/>
          </a:prstGeom>
          <a:solidFill>
            <a:schemeClr val="tx1"/>
          </a:solidFill>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600" dirty="0">
                <a:solidFill>
                  <a:schemeClr val="bg1"/>
                </a:solidFill>
              </a:rPr>
              <a:t>Continuous Wave Doppler</a:t>
            </a:r>
            <a:endParaRPr lang="en-US" sz="3600" dirty="0">
              <a:solidFill>
                <a:schemeClr val="bg1"/>
              </a:solidFill>
              <a:effectLst>
                <a:outerShdw blurRad="38100" dist="38100" dir="2700000" algn="tl">
                  <a:srgbClr val="000000"/>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05527"/>
            <a:ext cx="3657289" cy="282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818" y="3805526"/>
            <a:ext cx="3854903" cy="282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924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a2e23D.tmp"/>
          <p:cNvPicPr>
            <a:picLocks/>
          </p:cNvPicPr>
          <p:nvPr/>
        </p:nvPicPr>
        <p:blipFill>
          <a:blip r:embed="rId2"/>
          <a:srcRect l="4166" t="19260" r="4861"/>
          <a:stretch>
            <a:fillRect/>
          </a:stretch>
        </p:blipFill>
        <p:spPr bwMode="auto">
          <a:xfrm>
            <a:off x="571472" y="1500174"/>
            <a:ext cx="8072494" cy="5072098"/>
          </a:xfrm>
          <a:prstGeom prst="rect">
            <a:avLst/>
          </a:prstGeom>
          <a:noFill/>
          <a:ln w="9525">
            <a:solidFill>
              <a:srgbClr val="0000FF"/>
            </a:solidFill>
            <a:miter lim="800000"/>
            <a:headEnd/>
            <a:tailEnd/>
          </a:ln>
        </p:spPr>
      </p:pic>
      <p:sp>
        <p:nvSpPr>
          <p:cNvPr id="43012" name="TextBox 3"/>
          <p:cNvSpPr txBox="1">
            <a:spLocks noChangeArrowheads="1"/>
          </p:cNvSpPr>
          <p:nvPr/>
        </p:nvSpPr>
        <p:spPr bwMode="auto">
          <a:xfrm>
            <a:off x="928662" y="1785926"/>
            <a:ext cx="384175" cy="452438"/>
          </a:xfrm>
          <a:prstGeom prst="rect">
            <a:avLst/>
          </a:prstGeom>
          <a:noFill/>
          <a:ln w="9525">
            <a:noFill/>
            <a:miter lim="800000"/>
            <a:headEnd/>
            <a:tailEnd/>
          </a:ln>
        </p:spPr>
        <p:txBody>
          <a:bodyPr wrap="none" lIns="0" tIns="45862" rIns="91723" bIns="45862">
            <a:spAutoFit/>
          </a:bodyPr>
          <a:lstStyle/>
          <a:p>
            <a:pPr algn="just">
              <a:lnSpc>
                <a:spcPts val="2813"/>
              </a:lnSpc>
            </a:pPr>
            <a:r>
              <a:rPr lang="en-US" sz="2800" dirty="0">
                <a:solidFill>
                  <a:srgbClr val="FFFFFF"/>
                </a:solidFill>
                <a:latin typeface="Times New Roman Bold"/>
              </a:rPr>
              <a:t>S </a:t>
            </a:r>
          </a:p>
        </p:txBody>
      </p:sp>
      <p:sp>
        <p:nvSpPr>
          <p:cNvPr id="43013" name="TextBox 4"/>
          <p:cNvSpPr txBox="1">
            <a:spLocks noChangeArrowheads="1"/>
          </p:cNvSpPr>
          <p:nvPr/>
        </p:nvSpPr>
        <p:spPr bwMode="auto">
          <a:xfrm>
            <a:off x="1643042" y="2000240"/>
            <a:ext cx="442913" cy="454025"/>
          </a:xfrm>
          <a:prstGeom prst="rect">
            <a:avLst/>
          </a:prstGeom>
          <a:noFill/>
          <a:ln w="9525">
            <a:noFill/>
            <a:miter lim="800000"/>
            <a:headEnd/>
            <a:tailEnd/>
          </a:ln>
        </p:spPr>
        <p:txBody>
          <a:bodyPr wrap="none" lIns="0" tIns="45862" rIns="91723" bIns="45862">
            <a:spAutoFit/>
          </a:bodyPr>
          <a:lstStyle/>
          <a:p>
            <a:pPr algn="just">
              <a:lnSpc>
                <a:spcPts val="2813"/>
              </a:lnSpc>
            </a:pPr>
            <a:r>
              <a:rPr lang="en-US" sz="2800" dirty="0">
                <a:solidFill>
                  <a:srgbClr val="FFFFFF"/>
                </a:solidFill>
                <a:latin typeface="Times New Roman Bold"/>
              </a:rPr>
              <a:t>D </a:t>
            </a:r>
          </a:p>
        </p:txBody>
      </p:sp>
      <p:sp>
        <p:nvSpPr>
          <p:cNvPr id="43014" name="TextBox 5"/>
          <p:cNvSpPr txBox="1">
            <a:spLocks noChangeArrowheads="1"/>
          </p:cNvSpPr>
          <p:nvPr/>
        </p:nvSpPr>
        <p:spPr bwMode="auto">
          <a:xfrm flipV="1">
            <a:off x="6743700" y="2286000"/>
            <a:ext cx="1492250" cy="452438"/>
          </a:xfrm>
          <a:prstGeom prst="rect">
            <a:avLst/>
          </a:prstGeom>
          <a:noFill/>
          <a:ln w="9525">
            <a:noFill/>
            <a:miter lim="800000"/>
            <a:headEnd/>
            <a:tailEnd/>
          </a:ln>
        </p:spPr>
        <p:txBody>
          <a:bodyPr lIns="0" tIns="45862" rIns="91723" bIns="45862">
            <a:spAutoFit/>
          </a:bodyPr>
          <a:lstStyle/>
          <a:p>
            <a:pPr algn="just">
              <a:lnSpc>
                <a:spcPts val="2813"/>
              </a:lnSpc>
            </a:pPr>
            <a:endParaRPr lang="en-US" sz="2800">
              <a:solidFill>
                <a:srgbClr val="FFFFFF"/>
              </a:solidFill>
              <a:latin typeface="Times New Roman Bold"/>
            </a:endParaRPr>
          </a:p>
        </p:txBody>
      </p:sp>
      <p:sp>
        <p:nvSpPr>
          <p:cNvPr id="43015" name="TextBox 6"/>
          <p:cNvSpPr txBox="1">
            <a:spLocks noChangeArrowheads="1"/>
          </p:cNvSpPr>
          <p:nvPr/>
        </p:nvSpPr>
        <p:spPr bwMode="auto">
          <a:xfrm>
            <a:off x="1285852" y="3571876"/>
            <a:ext cx="1517650" cy="401637"/>
          </a:xfrm>
          <a:prstGeom prst="rect">
            <a:avLst/>
          </a:prstGeom>
          <a:noFill/>
          <a:ln w="9525">
            <a:noFill/>
            <a:miter lim="800000"/>
            <a:headEnd/>
            <a:tailEnd/>
          </a:ln>
        </p:spPr>
        <p:txBody>
          <a:bodyPr wrap="none" lIns="0" tIns="45862" rIns="91723" bIns="45862">
            <a:spAutoFit/>
          </a:bodyPr>
          <a:lstStyle/>
          <a:p>
            <a:pPr algn="just">
              <a:lnSpc>
                <a:spcPts val="2413"/>
              </a:lnSpc>
            </a:pPr>
            <a:r>
              <a:rPr lang="en-US" sz="2400" dirty="0">
                <a:solidFill>
                  <a:srgbClr val="FFFFFF"/>
                </a:solidFill>
                <a:latin typeface="Arial Bold" pitchFamily="34" charset="0"/>
              </a:rPr>
              <a:t>1-Normal </a:t>
            </a:r>
          </a:p>
        </p:txBody>
      </p:sp>
      <p:sp>
        <p:nvSpPr>
          <p:cNvPr id="43016" name="TextBox 7"/>
          <p:cNvSpPr txBox="1">
            <a:spLocks noChangeArrowheads="1"/>
          </p:cNvSpPr>
          <p:nvPr/>
        </p:nvSpPr>
        <p:spPr bwMode="auto">
          <a:xfrm>
            <a:off x="6072198" y="3643314"/>
            <a:ext cx="2651155" cy="401637"/>
          </a:xfrm>
          <a:prstGeom prst="rect">
            <a:avLst/>
          </a:prstGeom>
          <a:noFill/>
          <a:ln w="9525">
            <a:noFill/>
            <a:miter lim="800000"/>
            <a:headEnd/>
            <a:tailEnd/>
          </a:ln>
        </p:spPr>
        <p:txBody>
          <a:bodyPr wrap="square" lIns="0" tIns="45862" rIns="91723" bIns="45862">
            <a:spAutoFit/>
          </a:bodyPr>
          <a:lstStyle/>
          <a:p>
            <a:pPr algn="just">
              <a:lnSpc>
                <a:spcPts val="2413"/>
              </a:lnSpc>
            </a:pPr>
            <a:r>
              <a:rPr lang="en-US" sz="2400" dirty="0">
                <a:solidFill>
                  <a:srgbClr val="FFFFFF"/>
                </a:solidFill>
                <a:latin typeface="Arial Bold" pitchFamily="34" charset="0"/>
              </a:rPr>
              <a:t>2-Systolic blunting </a:t>
            </a:r>
          </a:p>
        </p:txBody>
      </p:sp>
      <p:sp>
        <p:nvSpPr>
          <p:cNvPr id="43017" name="TextBox 8"/>
          <p:cNvSpPr txBox="1">
            <a:spLocks noChangeArrowheads="1"/>
          </p:cNvSpPr>
          <p:nvPr/>
        </p:nvSpPr>
        <p:spPr bwMode="auto">
          <a:xfrm>
            <a:off x="5857884" y="4214818"/>
            <a:ext cx="442913" cy="452437"/>
          </a:xfrm>
          <a:prstGeom prst="rect">
            <a:avLst/>
          </a:prstGeom>
          <a:noFill/>
          <a:ln w="9525">
            <a:noFill/>
            <a:miter lim="800000"/>
            <a:headEnd/>
            <a:tailEnd/>
          </a:ln>
        </p:spPr>
        <p:txBody>
          <a:bodyPr wrap="none" lIns="0" tIns="45862" rIns="91723" bIns="45862">
            <a:spAutoFit/>
          </a:bodyPr>
          <a:lstStyle/>
          <a:p>
            <a:pPr algn="just">
              <a:lnSpc>
                <a:spcPts val="2813"/>
              </a:lnSpc>
            </a:pPr>
            <a:r>
              <a:rPr lang="en-US" sz="2800" dirty="0">
                <a:solidFill>
                  <a:srgbClr val="FFFFFF"/>
                </a:solidFill>
                <a:latin typeface="Times New Roman Bold"/>
              </a:rPr>
              <a:t>D </a:t>
            </a:r>
          </a:p>
        </p:txBody>
      </p:sp>
      <p:sp>
        <p:nvSpPr>
          <p:cNvPr id="43018" name="TextBox 9"/>
          <p:cNvSpPr txBox="1">
            <a:spLocks noChangeArrowheads="1"/>
          </p:cNvSpPr>
          <p:nvPr/>
        </p:nvSpPr>
        <p:spPr bwMode="auto">
          <a:xfrm>
            <a:off x="5000628" y="6072206"/>
            <a:ext cx="3784600" cy="427038"/>
          </a:xfrm>
          <a:prstGeom prst="rect">
            <a:avLst/>
          </a:prstGeom>
          <a:noFill/>
          <a:ln w="9525">
            <a:noFill/>
            <a:miter lim="800000"/>
            <a:headEnd/>
            <a:tailEnd/>
          </a:ln>
        </p:spPr>
        <p:txBody>
          <a:bodyPr lIns="0" tIns="45862" rIns="91723" bIns="45862">
            <a:spAutoFit/>
          </a:bodyPr>
          <a:lstStyle/>
          <a:p>
            <a:pPr marL="471488" indent="-471488" algn="just">
              <a:lnSpc>
                <a:spcPts val="2650"/>
              </a:lnSpc>
            </a:pPr>
            <a:r>
              <a:rPr lang="en-US" sz="2400">
                <a:solidFill>
                  <a:srgbClr val="FFFFFF"/>
                </a:solidFill>
                <a:latin typeface="Arial Bold" pitchFamily="34" charset="0"/>
              </a:rPr>
              <a:t>4-Systolic Flow Reversal </a:t>
            </a:r>
          </a:p>
        </p:txBody>
      </p:sp>
      <p:sp>
        <p:nvSpPr>
          <p:cNvPr id="43019" name="TextBox 10"/>
          <p:cNvSpPr txBox="1">
            <a:spLocks noChangeArrowheads="1"/>
          </p:cNvSpPr>
          <p:nvPr/>
        </p:nvSpPr>
        <p:spPr bwMode="auto">
          <a:xfrm>
            <a:off x="5214942" y="4500570"/>
            <a:ext cx="384175" cy="452437"/>
          </a:xfrm>
          <a:prstGeom prst="rect">
            <a:avLst/>
          </a:prstGeom>
          <a:noFill/>
          <a:ln w="9525">
            <a:noFill/>
            <a:miter lim="800000"/>
            <a:headEnd/>
            <a:tailEnd/>
          </a:ln>
        </p:spPr>
        <p:txBody>
          <a:bodyPr wrap="none" lIns="0" tIns="45862" rIns="91723" bIns="45862">
            <a:spAutoFit/>
          </a:bodyPr>
          <a:lstStyle/>
          <a:p>
            <a:pPr algn="just">
              <a:lnSpc>
                <a:spcPts val="2813"/>
              </a:lnSpc>
            </a:pPr>
            <a:r>
              <a:rPr lang="en-US" sz="2800" dirty="0">
                <a:solidFill>
                  <a:srgbClr val="FFFFFF"/>
                </a:solidFill>
                <a:latin typeface="Times New Roman Bold"/>
              </a:rPr>
              <a:t>S </a:t>
            </a:r>
          </a:p>
        </p:txBody>
      </p:sp>
      <p:sp>
        <p:nvSpPr>
          <p:cNvPr id="43020" name="TextBox 11"/>
          <p:cNvSpPr txBox="1">
            <a:spLocks noChangeArrowheads="1"/>
          </p:cNvSpPr>
          <p:nvPr/>
        </p:nvSpPr>
        <p:spPr bwMode="auto">
          <a:xfrm>
            <a:off x="928662" y="5929330"/>
            <a:ext cx="3209925" cy="401638"/>
          </a:xfrm>
          <a:prstGeom prst="rect">
            <a:avLst/>
          </a:prstGeom>
          <a:noFill/>
          <a:ln w="9525">
            <a:noFill/>
            <a:miter lim="800000"/>
            <a:headEnd/>
            <a:tailEnd/>
          </a:ln>
        </p:spPr>
        <p:txBody>
          <a:bodyPr wrap="none" lIns="0" tIns="45862" rIns="91723" bIns="45862">
            <a:spAutoFit/>
          </a:bodyPr>
          <a:lstStyle/>
          <a:p>
            <a:pPr algn="just">
              <a:lnSpc>
                <a:spcPts val="2413"/>
              </a:lnSpc>
            </a:pPr>
            <a:r>
              <a:rPr lang="en-US" sz="2400" dirty="0">
                <a:solidFill>
                  <a:srgbClr val="FFFFFF"/>
                </a:solidFill>
                <a:latin typeface="Arial Bold" pitchFamily="34" charset="0"/>
              </a:rPr>
              <a:t>3-Diastolic dominant </a:t>
            </a:r>
          </a:p>
        </p:txBody>
      </p:sp>
      <p:sp>
        <p:nvSpPr>
          <p:cNvPr id="43021" name="TextBox 13"/>
          <p:cNvSpPr txBox="1">
            <a:spLocks noChangeArrowheads="1"/>
          </p:cNvSpPr>
          <p:nvPr/>
        </p:nvSpPr>
        <p:spPr bwMode="auto">
          <a:xfrm>
            <a:off x="5643570" y="2500306"/>
            <a:ext cx="384175" cy="452437"/>
          </a:xfrm>
          <a:prstGeom prst="rect">
            <a:avLst/>
          </a:prstGeom>
          <a:noFill/>
          <a:ln w="9525">
            <a:noFill/>
            <a:miter lim="800000"/>
            <a:headEnd/>
            <a:tailEnd/>
          </a:ln>
        </p:spPr>
        <p:txBody>
          <a:bodyPr wrap="none" lIns="0" tIns="45862" rIns="91723" bIns="45862">
            <a:spAutoFit/>
          </a:bodyPr>
          <a:lstStyle/>
          <a:p>
            <a:pPr algn="just">
              <a:lnSpc>
                <a:spcPts val="2813"/>
              </a:lnSpc>
            </a:pPr>
            <a:r>
              <a:rPr lang="en-US" sz="2800" dirty="0">
                <a:solidFill>
                  <a:srgbClr val="FFFFFF"/>
                </a:solidFill>
                <a:latin typeface="Times New Roman Bold"/>
              </a:rPr>
              <a:t>S </a:t>
            </a:r>
          </a:p>
        </p:txBody>
      </p:sp>
      <p:sp>
        <p:nvSpPr>
          <p:cNvPr id="43022" name="TextBox 14"/>
          <p:cNvSpPr txBox="1">
            <a:spLocks noChangeArrowheads="1"/>
          </p:cNvSpPr>
          <p:nvPr/>
        </p:nvSpPr>
        <p:spPr bwMode="auto">
          <a:xfrm>
            <a:off x="928662" y="5000636"/>
            <a:ext cx="539769" cy="449273"/>
          </a:xfrm>
          <a:prstGeom prst="rect">
            <a:avLst/>
          </a:prstGeom>
          <a:noFill/>
          <a:ln w="9525">
            <a:noFill/>
            <a:miter lim="800000"/>
            <a:headEnd/>
            <a:tailEnd/>
          </a:ln>
        </p:spPr>
        <p:txBody>
          <a:bodyPr wrap="square" lIns="0" tIns="45862" rIns="91723" bIns="45862">
            <a:spAutoFit/>
          </a:bodyPr>
          <a:lstStyle/>
          <a:p>
            <a:pPr algn="just">
              <a:lnSpc>
                <a:spcPts val="2813"/>
              </a:lnSpc>
            </a:pPr>
            <a:r>
              <a:rPr lang="en-US" sz="2800" dirty="0">
                <a:solidFill>
                  <a:srgbClr val="FFFFFF"/>
                </a:solidFill>
                <a:latin typeface="Times New Roman Bold"/>
              </a:rPr>
              <a:t>S </a:t>
            </a:r>
          </a:p>
        </p:txBody>
      </p:sp>
      <p:sp>
        <p:nvSpPr>
          <p:cNvPr id="43023" name="TextBox 15"/>
          <p:cNvSpPr txBox="1">
            <a:spLocks noChangeArrowheads="1"/>
          </p:cNvSpPr>
          <p:nvPr/>
        </p:nvSpPr>
        <p:spPr bwMode="auto">
          <a:xfrm>
            <a:off x="1428728" y="4786322"/>
            <a:ext cx="442913" cy="452437"/>
          </a:xfrm>
          <a:prstGeom prst="rect">
            <a:avLst/>
          </a:prstGeom>
          <a:noFill/>
          <a:ln w="9525">
            <a:noFill/>
            <a:miter lim="800000"/>
            <a:headEnd/>
            <a:tailEnd/>
          </a:ln>
        </p:spPr>
        <p:txBody>
          <a:bodyPr wrap="none" lIns="0" tIns="45862" rIns="91723" bIns="45862">
            <a:spAutoFit/>
          </a:bodyPr>
          <a:lstStyle/>
          <a:p>
            <a:pPr algn="just">
              <a:lnSpc>
                <a:spcPts val="2813"/>
              </a:lnSpc>
            </a:pPr>
            <a:r>
              <a:rPr lang="en-US" sz="2800" dirty="0">
                <a:solidFill>
                  <a:srgbClr val="FFFFFF"/>
                </a:solidFill>
                <a:latin typeface="Times New Roman Bold"/>
              </a:rPr>
              <a:t>D </a:t>
            </a:r>
          </a:p>
        </p:txBody>
      </p:sp>
      <p:sp>
        <p:nvSpPr>
          <p:cNvPr id="43024" name="TextBox 16"/>
          <p:cNvSpPr txBox="1">
            <a:spLocks noChangeArrowheads="1"/>
          </p:cNvSpPr>
          <p:nvPr/>
        </p:nvSpPr>
        <p:spPr bwMode="auto">
          <a:xfrm>
            <a:off x="6286512" y="2357430"/>
            <a:ext cx="442913" cy="452437"/>
          </a:xfrm>
          <a:prstGeom prst="rect">
            <a:avLst/>
          </a:prstGeom>
          <a:noFill/>
          <a:ln w="9525">
            <a:noFill/>
            <a:miter lim="800000"/>
            <a:headEnd/>
            <a:tailEnd/>
          </a:ln>
        </p:spPr>
        <p:txBody>
          <a:bodyPr wrap="none" lIns="0" tIns="45862" rIns="91723" bIns="45862">
            <a:spAutoFit/>
          </a:bodyPr>
          <a:lstStyle/>
          <a:p>
            <a:pPr algn="just">
              <a:lnSpc>
                <a:spcPts val="2813"/>
              </a:lnSpc>
            </a:pPr>
            <a:r>
              <a:rPr lang="en-US" sz="2800" dirty="0">
                <a:solidFill>
                  <a:srgbClr val="FFFFFF"/>
                </a:solidFill>
                <a:latin typeface="Times New Roman Bold"/>
              </a:rPr>
              <a:t>D </a:t>
            </a:r>
          </a:p>
        </p:txBody>
      </p:sp>
      <p:sp>
        <p:nvSpPr>
          <p:cNvPr id="17" name="Title 16"/>
          <p:cNvSpPr>
            <a:spLocks noGrp="1"/>
          </p:cNvSpPr>
          <p:nvPr>
            <p:ph type="title"/>
          </p:nvPr>
        </p:nvSpPr>
        <p:spPr>
          <a:xfrm>
            <a:off x="500034" y="214290"/>
            <a:ext cx="8229600" cy="1143000"/>
          </a:xfrm>
          <a:solidFill>
            <a:schemeClr val="tx1"/>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rPr>
              <a:t>Pulmonary vein flow</a:t>
            </a:r>
            <a:endParaRPr lang="en-IN" dirty="0">
              <a:solidFill>
                <a:schemeClr val="bg1"/>
              </a:solidFill>
            </a:endParaRPr>
          </a:p>
        </p:txBody>
      </p:sp>
    </p:spTree>
    <p:extLst>
      <p:ext uri="{BB962C8B-B14F-4D97-AF65-F5344CB8AC3E}">
        <p14:creationId xmlns:p14="http://schemas.microsoft.com/office/powerpoint/2010/main" val="3499491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274638"/>
            <a:ext cx="8258204" cy="1143000"/>
          </a:xfrm>
          <a:solidFill>
            <a:schemeClr val="tx1"/>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rPr>
              <a:t>Vena contracta width</a:t>
            </a:r>
            <a:endParaRPr lang="en-IN" dirty="0">
              <a:solidFill>
                <a:schemeClr val="bg1"/>
              </a:solidFill>
            </a:endParaRPr>
          </a:p>
        </p:txBody>
      </p:sp>
      <p:sp>
        <p:nvSpPr>
          <p:cNvPr id="6" name="Title 1"/>
          <p:cNvSpPr txBox="1">
            <a:spLocks/>
          </p:cNvSpPr>
          <p:nvPr/>
        </p:nvSpPr>
        <p:spPr>
          <a:xfrm>
            <a:off x="428596" y="1643050"/>
            <a:ext cx="8229600" cy="1143000"/>
          </a:xfrm>
          <a:prstGeom prst="rect">
            <a:avLst/>
          </a:prstGeom>
          <a:solidFill>
            <a:schemeClr val="tx1"/>
          </a:solidFill>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r>
              <a:rPr lang="en-IN" sz="2400" dirty="0" smtClean="0">
                <a:solidFill>
                  <a:schemeClr val="bg1"/>
                </a:solidFill>
              </a:rPr>
              <a:t>Narrowest portion of a jet that occurs at or just downstream from the orifice.</a:t>
            </a:r>
          </a:p>
        </p:txBody>
      </p:sp>
      <p:sp>
        <p:nvSpPr>
          <p:cNvPr id="7" name="TextBox 6"/>
          <p:cNvSpPr txBox="1"/>
          <p:nvPr/>
        </p:nvSpPr>
        <p:spPr>
          <a:xfrm>
            <a:off x="428596" y="2928934"/>
            <a:ext cx="8215370" cy="830997"/>
          </a:xfrm>
          <a:prstGeom prst="rect">
            <a:avLst/>
          </a:prstGeom>
          <a:solidFill>
            <a:schemeClr val="tx1"/>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solidFill>
                  <a:schemeClr val="bg1"/>
                </a:solidFill>
              </a:rPr>
              <a:t>Must be taken in plane perpendicular to the commissural line that is the parasternal long axis view. </a:t>
            </a:r>
            <a:endParaRPr lang="en-IN" sz="2400" dirty="0" smtClean="0">
              <a:solidFill>
                <a:schemeClr val="bg1"/>
              </a:solidFill>
            </a:endParaRPr>
          </a:p>
        </p:txBody>
      </p:sp>
      <p:sp>
        <p:nvSpPr>
          <p:cNvPr id="8" name="TextBox 7"/>
          <p:cNvSpPr txBox="1"/>
          <p:nvPr/>
        </p:nvSpPr>
        <p:spPr>
          <a:xfrm>
            <a:off x="428596" y="4000504"/>
            <a:ext cx="8215370" cy="2308324"/>
          </a:xfrm>
          <a:prstGeom prst="rect">
            <a:avLst/>
          </a:prstGeom>
          <a:solidFill>
            <a:schemeClr val="tx1"/>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IN" sz="2400" dirty="0" smtClean="0">
                <a:solidFill>
                  <a:schemeClr val="bg1"/>
                </a:solidFill>
              </a:rPr>
              <a:t>Size of the  VC independent of flow rate and driving pressure for a fixed orifice.</a:t>
            </a:r>
          </a:p>
          <a:p>
            <a:r>
              <a:rPr lang="en-IN" sz="2400" dirty="0" smtClean="0">
                <a:solidFill>
                  <a:schemeClr val="bg1"/>
                </a:solidFill>
              </a:rPr>
              <a:t>May change with hemodynamic or during the cardiac cycle</a:t>
            </a:r>
          </a:p>
          <a:p>
            <a:endParaRPr lang="en-IN" sz="2400" dirty="0">
              <a:solidFill>
                <a:schemeClr val="bg1"/>
              </a:solidFill>
            </a:endParaRPr>
          </a:p>
          <a:p>
            <a:r>
              <a:rPr lang="en-IN" sz="2400" dirty="0" smtClean="0">
                <a:solidFill>
                  <a:schemeClr val="bg1"/>
                </a:solidFill>
              </a:rPr>
              <a:t>Works equally well for central and eccentric jets. </a:t>
            </a:r>
          </a:p>
          <a:p>
            <a:endParaRPr lang="en-IN" sz="2400" dirty="0"/>
          </a:p>
        </p:txBody>
      </p:sp>
    </p:spTree>
    <p:extLst>
      <p:ext uri="{BB962C8B-B14F-4D97-AF65-F5344CB8AC3E}">
        <p14:creationId xmlns:p14="http://schemas.microsoft.com/office/powerpoint/2010/main" val="5115045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4479925" y="3078163"/>
            <a:ext cx="184150" cy="701675"/>
          </a:xfrm>
          <a:prstGeom prst="rect">
            <a:avLst/>
          </a:prstGeom>
          <a:noFill/>
          <a:ln w="9525">
            <a:noFill/>
            <a:miter lim="800000"/>
            <a:headEnd/>
            <a:tailEnd/>
          </a:ln>
        </p:spPr>
        <p:txBody>
          <a:bodyPr wrap="none">
            <a:spAutoFit/>
          </a:bodyPr>
          <a:lstStyle/>
          <a:p>
            <a:endParaRPr lang="en-US" sz="4000">
              <a:solidFill>
                <a:schemeClr val="tx2"/>
              </a:solidFill>
            </a:endParaRPr>
          </a:p>
        </p:txBody>
      </p:sp>
      <p:sp>
        <p:nvSpPr>
          <p:cNvPr id="9" name="Rectangle 2"/>
          <p:cNvSpPr>
            <a:spLocks noGrp="1" noChangeArrowheads="1"/>
          </p:cNvSpPr>
          <p:nvPr>
            <p:ph type="title" idx="4294967295"/>
          </p:nvPr>
        </p:nvSpPr>
        <p:spPr bwMode="auto">
          <a:xfrm>
            <a:off x="285720" y="285728"/>
            <a:ext cx="8429684" cy="868362"/>
          </a:xfrm>
          <a:prstGeom prst="rect">
            <a:avLst/>
          </a:prstGeom>
          <a:solidFill>
            <a:schemeClr val="tx1"/>
          </a:solidFill>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600" dirty="0">
                <a:solidFill>
                  <a:schemeClr val="bg1"/>
                </a:solidFill>
              </a:rPr>
              <a:t>PISA Method</a:t>
            </a:r>
            <a:endParaRPr lang="en-US" sz="3600" dirty="0">
              <a:solidFill>
                <a:schemeClr val="bg1"/>
              </a:solidFill>
              <a:effectLst>
                <a:outerShdw blurRad="38100" dist="38100" dir="2700000" algn="tl">
                  <a:srgbClr val="000000"/>
                </a:outerShdw>
              </a:effectLst>
            </a:endParaRPr>
          </a:p>
        </p:txBody>
      </p:sp>
      <p:pic>
        <p:nvPicPr>
          <p:cNvPr id="10" name="Picture 2"/>
          <p:cNvPicPr>
            <a:picLocks noChangeAspect="1" noChangeArrowheads="1"/>
          </p:cNvPicPr>
          <p:nvPr/>
        </p:nvPicPr>
        <p:blipFill>
          <a:blip r:embed="rId2"/>
          <a:srcRect l="27337" t="46720" r="28429" b="20497"/>
          <a:stretch>
            <a:fillRect/>
          </a:stretch>
        </p:blipFill>
        <p:spPr bwMode="auto">
          <a:xfrm>
            <a:off x="285720" y="3857628"/>
            <a:ext cx="8429684" cy="2786082"/>
          </a:xfrm>
          <a:prstGeom prst="rect">
            <a:avLst/>
          </a:prstGeom>
          <a:noFill/>
          <a:ln w="9525">
            <a:solidFill>
              <a:srgbClr val="FF0000"/>
            </a:solidFill>
            <a:miter lim="800000"/>
            <a:headEnd/>
            <a:tailEnd/>
          </a:ln>
          <a:effectLst/>
        </p:spPr>
      </p:pic>
      <p:pic>
        <p:nvPicPr>
          <p:cNvPr id="11" name="Picture 6" descr="pr22"/>
          <p:cNvPicPr>
            <a:picLocks noChangeAspect="1" noChangeArrowheads="1"/>
          </p:cNvPicPr>
          <p:nvPr/>
        </p:nvPicPr>
        <p:blipFill>
          <a:blip r:embed="rId3"/>
          <a:srcRect/>
          <a:stretch>
            <a:fillRect/>
          </a:stretch>
        </p:blipFill>
        <p:spPr bwMode="auto">
          <a:xfrm>
            <a:off x="285720" y="1500174"/>
            <a:ext cx="8429684" cy="2389188"/>
          </a:xfrm>
          <a:prstGeom prst="rect">
            <a:avLst/>
          </a:prstGeom>
          <a:noFill/>
          <a:ln w="28575">
            <a:solidFill>
              <a:srgbClr val="FF0000"/>
            </a:solidFill>
            <a:miter lim="800000"/>
            <a:headEnd/>
            <a:tailEnd/>
          </a:ln>
        </p:spPr>
      </p:pic>
    </p:spTree>
    <p:extLst>
      <p:ext uri="{BB962C8B-B14F-4D97-AF65-F5344CB8AC3E}">
        <p14:creationId xmlns:p14="http://schemas.microsoft.com/office/powerpoint/2010/main" val="32312532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24158" t="26367" r="32467" b="23828"/>
          <a:stretch>
            <a:fillRect/>
          </a:stretch>
        </p:blipFill>
        <p:spPr bwMode="auto">
          <a:xfrm>
            <a:off x="275915" y="357166"/>
            <a:ext cx="8631391" cy="6286544"/>
          </a:xfrm>
          <a:prstGeom prst="rect">
            <a:avLst/>
          </a:prstGeom>
          <a:noFill/>
          <a:ln w="9525">
            <a:solidFill>
              <a:srgbClr val="FF0000"/>
            </a:solidFill>
            <a:miter lim="800000"/>
            <a:headEnd/>
            <a:tailEnd/>
          </a:ln>
          <a:effectLst/>
        </p:spPr>
      </p:pic>
    </p:spTree>
    <p:extLst>
      <p:ext uri="{BB962C8B-B14F-4D97-AF65-F5344CB8AC3E}">
        <p14:creationId xmlns:p14="http://schemas.microsoft.com/office/powerpoint/2010/main" val="21504703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ChangeArrowheads="1"/>
          </p:cNvSpPr>
          <p:nvPr/>
        </p:nvSpPr>
        <p:spPr bwMode="auto">
          <a:xfrm>
            <a:off x="2051050" y="188913"/>
            <a:ext cx="6913563" cy="574675"/>
          </a:xfrm>
          <a:prstGeom prst="rect">
            <a:avLst/>
          </a:prstGeom>
          <a:noFill/>
          <a:ln w="9525">
            <a:noFill/>
            <a:miter lim="800000"/>
            <a:headEnd/>
            <a:tailEnd/>
          </a:ln>
          <a:effectLst>
            <a:outerShdw dist="53882" dir="2700000" algn="ctr" rotWithShape="0">
              <a:srgbClr val="000000"/>
            </a:outerShdw>
          </a:effectLst>
        </p:spPr>
        <p:txBody>
          <a:bodyPr anchor="ctr"/>
          <a:lstStyle/>
          <a:p>
            <a:pPr algn="ctr">
              <a:defRPr/>
            </a:pPr>
            <a:endParaRPr lang="en-GB" sz="3600" b="1">
              <a:effectLst>
                <a:outerShdw blurRad="38100" dist="38100" dir="2700000" algn="tl">
                  <a:srgbClr val="000000"/>
                </a:outerShdw>
              </a:effectLst>
            </a:endParaRPr>
          </a:p>
        </p:txBody>
      </p:sp>
      <p:sp>
        <p:nvSpPr>
          <p:cNvPr id="59395" name="Rectangle 3"/>
          <p:cNvSpPr>
            <a:spLocks noChangeArrowheads="1"/>
          </p:cNvSpPr>
          <p:nvPr/>
        </p:nvSpPr>
        <p:spPr bwMode="auto">
          <a:xfrm>
            <a:off x="4479925" y="3078163"/>
            <a:ext cx="184150" cy="701675"/>
          </a:xfrm>
          <a:prstGeom prst="rect">
            <a:avLst/>
          </a:prstGeom>
          <a:noFill/>
          <a:ln w="9525">
            <a:noFill/>
            <a:miter lim="800000"/>
            <a:headEnd/>
            <a:tailEnd/>
          </a:ln>
        </p:spPr>
        <p:txBody>
          <a:bodyPr wrap="none">
            <a:spAutoFit/>
          </a:bodyPr>
          <a:lstStyle/>
          <a:p>
            <a:endParaRPr lang="en-US" sz="4000">
              <a:solidFill>
                <a:schemeClr val="tx2"/>
              </a:solidFill>
            </a:endParaRPr>
          </a:p>
        </p:txBody>
      </p:sp>
      <p:sp>
        <p:nvSpPr>
          <p:cNvPr id="59397" name="Text Box 5"/>
          <p:cNvSpPr txBox="1">
            <a:spLocks noChangeArrowheads="1"/>
          </p:cNvSpPr>
          <p:nvPr/>
        </p:nvSpPr>
        <p:spPr bwMode="auto">
          <a:xfrm>
            <a:off x="2514600" y="381000"/>
            <a:ext cx="6019800" cy="5191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502827" name="Group 43"/>
          <p:cNvGraphicFramePr>
            <a:graphicFrameLocks noGrp="1"/>
          </p:cNvGraphicFramePr>
          <p:nvPr>
            <p:extLst>
              <p:ext uri="{D42A27DB-BD31-4B8C-83A1-F6EECF244321}">
                <p14:modId xmlns:p14="http://schemas.microsoft.com/office/powerpoint/2010/main" val="962407985"/>
              </p:ext>
            </p:extLst>
          </p:nvPr>
        </p:nvGraphicFramePr>
        <p:xfrm>
          <a:off x="129366" y="476250"/>
          <a:ext cx="8701118" cy="5086351"/>
        </p:xfrm>
        <a:graphic>
          <a:graphicData uri="http://schemas.openxmlformats.org/drawingml/2006/table">
            <a:tbl>
              <a:tblPr/>
              <a:tblGrid>
                <a:gridCol w="2799490"/>
                <a:gridCol w="1361914"/>
                <a:gridCol w="3026476"/>
                <a:gridCol w="1513238"/>
              </a:tblGrid>
              <a:tr h="1257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   Mild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Grade I </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       Moderate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 Grade 2     Grade3 </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 Severe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Grade 4 </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153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Regurgitation volume ml / beat </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pitchFamily="34" charset="0"/>
                        </a:rPr>
                        <a:t>&lt;30</a:t>
                      </a:r>
                      <a:endParaRPr kumimoji="0" lang="en-GB" sz="24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30-44        45-59</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    &gt;60</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257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Regurgitation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Fraction   %</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&lt;30</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30-39         40-49 </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pitchFamily="34" charset="0"/>
                        </a:rPr>
                        <a:t>&gt;50</a:t>
                      </a:r>
                      <a:endParaRPr kumimoji="0" lang="en-GB" sz="2400" b="0" i="0" u="none" strike="noStrike" cap="none" normalizeH="0" baseline="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41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Regurgitation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Orifice area cm</a:t>
                      </a:r>
                      <a:r>
                        <a:rPr kumimoji="0" lang="en-US" sz="2400" b="0" i="0" u="none" strike="noStrike" cap="none" normalizeH="0" baseline="30000" dirty="0" smtClean="0">
                          <a:ln>
                            <a:noFill/>
                          </a:ln>
                          <a:solidFill>
                            <a:schemeClr val="bg1"/>
                          </a:solidFill>
                          <a:effectLst/>
                          <a:latin typeface="Arial" pitchFamily="34" charset="0"/>
                        </a:rPr>
                        <a:t>2</a:t>
                      </a:r>
                      <a:endParaRPr kumimoji="0" lang="en-GB" sz="2400" b="0" i="0" u="none" strike="noStrike" cap="none" normalizeH="0" baseline="30000" dirty="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 &lt;0.20</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0.20-0.29   0.30-0.39</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rPr>
                        <a:t>  &gt;0.40</a:t>
                      </a:r>
                      <a:endParaRPr kumimoji="0" lang="en-GB" sz="2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
        <p:nvSpPr>
          <p:cNvPr id="59426" name="Line 34"/>
          <p:cNvSpPr>
            <a:spLocks noChangeShapeType="1"/>
          </p:cNvSpPr>
          <p:nvPr/>
        </p:nvSpPr>
        <p:spPr bwMode="auto">
          <a:xfrm>
            <a:off x="5857884" y="2143116"/>
            <a:ext cx="45719" cy="3643338"/>
          </a:xfrm>
          <a:prstGeom prst="line">
            <a:avLst/>
          </a:prstGeom>
          <a:noFill/>
          <a:ln w="9525">
            <a:solidFill>
              <a:schemeClr val="tx1"/>
            </a:solidFill>
            <a:round/>
            <a:headEnd/>
            <a:tailEnd/>
          </a:ln>
        </p:spPr>
        <p:txBody>
          <a:bodyPr/>
          <a:lstStyle/>
          <a:p>
            <a:endParaRPr lang="en-IN"/>
          </a:p>
        </p:txBody>
      </p:sp>
      <p:sp>
        <p:nvSpPr>
          <p:cNvPr id="59427" name="Line 35"/>
          <p:cNvSpPr>
            <a:spLocks noChangeShapeType="1"/>
          </p:cNvSpPr>
          <p:nvPr/>
        </p:nvSpPr>
        <p:spPr bwMode="auto">
          <a:xfrm>
            <a:off x="4357686" y="1785926"/>
            <a:ext cx="3048000" cy="0"/>
          </a:xfrm>
          <a:prstGeom prst="line">
            <a:avLst/>
          </a:prstGeom>
          <a:noFill/>
          <a:ln w="9525">
            <a:solidFill>
              <a:schemeClr val="tx1"/>
            </a:solidFill>
            <a:round/>
            <a:headEnd/>
            <a:tailEnd/>
          </a:ln>
        </p:spPr>
        <p:txBody>
          <a:bodyPr/>
          <a:lstStyle/>
          <a:p>
            <a:endParaRPr lang="en-IN"/>
          </a:p>
        </p:txBody>
      </p:sp>
      <p:sp>
        <p:nvSpPr>
          <p:cNvPr id="12" name="Text Box 6"/>
          <p:cNvSpPr txBox="1">
            <a:spLocks noGrp="1" noChangeArrowheads="1"/>
          </p:cNvSpPr>
          <p:nvPr>
            <p:ph type="title"/>
          </p:nvPr>
        </p:nvSpPr>
        <p:spPr bwMode="auto">
          <a:xfrm>
            <a:off x="428596" y="462624"/>
            <a:ext cx="8229600" cy="646331"/>
          </a:xfrm>
          <a:prstGeom prst="rect">
            <a:avLst/>
          </a:prstGeom>
          <a:noFill/>
          <a:ln w="9525">
            <a:noFill/>
            <a:miter lim="800000"/>
            <a:headEnd/>
            <a:tailEnd/>
          </a:ln>
        </p:spPr>
        <p:txBody>
          <a:bodyPr>
            <a:spAutoFit/>
          </a:bodyPr>
          <a:lstStyle/>
          <a:p>
            <a:pPr>
              <a:spcBef>
                <a:spcPct val="50000"/>
              </a:spcBef>
            </a:pPr>
            <a:endParaRPr lang="en-GB" sz="3600" b="1" dirty="0">
              <a:solidFill>
                <a:schemeClr val="bg1"/>
              </a:solidFill>
            </a:endParaRPr>
          </a:p>
        </p:txBody>
      </p:sp>
      <p:sp>
        <p:nvSpPr>
          <p:cNvPr id="11" name="Rectangle 10"/>
          <p:cNvSpPr/>
          <p:nvPr/>
        </p:nvSpPr>
        <p:spPr>
          <a:xfrm>
            <a:off x="571472" y="5857892"/>
            <a:ext cx="8072494" cy="707886"/>
          </a:xfrm>
          <a:prstGeom prst="rect">
            <a:avLst/>
          </a:prstGeom>
          <a:solidFill>
            <a:schemeClr val="tx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a:spAutoFit/>
          </a:bodyPr>
          <a:lstStyle/>
          <a:p>
            <a:r>
              <a:rPr lang="en-IN" sz="2000" dirty="0" smtClean="0">
                <a:solidFill>
                  <a:schemeClr val="bg1"/>
                </a:solidFill>
              </a:rPr>
              <a:t>In functional ischemic MR:  EROA ≥ 20 mm</a:t>
            </a:r>
            <a:r>
              <a:rPr lang="en-IN" sz="2000" baseline="30000" dirty="0" smtClean="0">
                <a:solidFill>
                  <a:schemeClr val="bg1"/>
                </a:solidFill>
              </a:rPr>
              <a:t>2</a:t>
            </a:r>
            <a:r>
              <a:rPr lang="en-IN" sz="2000" dirty="0" smtClean="0">
                <a:solidFill>
                  <a:schemeClr val="bg1"/>
                </a:solidFill>
              </a:rPr>
              <a:t> or a R </a:t>
            </a:r>
            <a:r>
              <a:rPr lang="en-IN" sz="2000" dirty="0" err="1" smtClean="0">
                <a:solidFill>
                  <a:schemeClr val="bg1"/>
                </a:solidFill>
              </a:rPr>
              <a:t>Vol</a:t>
            </a:r>
            <a:r>
              <a:rPr lang="en-IN" sz="2000" dirty="0" smtClean="0">
                <a:solidFill>
                  <a:schemeClr val="bg1"/>
                </a:solidFill>
              </a:rPr>
              <a:t> ≥ 30 mL identifies a subset of patients at increased risk of cardiovascular events.</a:t>
            </a:r>
            <a:endParaRPr lang="en-IN" sz="2000" dirty="0">
              <a:solidFill>
                <a:schemeClr val="bg1"/>
              </a:solidFill>
            </a:endParaRPr>
          </a:p>
        </p:txBody>
      </p:sp>
      <p:cxnSp>
        <p:nvCxnSpPr>
          <p:cNvPr id="15" name="Straight Connector 14"/>
          <p:cNvCxnSpPr/>
          <p:nvPr/>
        </p:nvCxnSpPr>
        <p:spPr>
          <a:xfrm>
            <a:off x="4429124" y="2143116"/>
            <a:ext cx="2928958" cy="15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695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4479925" y="3078163"/>
            <a:ext cx="184150" cy="701675"/>
          </a:xfrm>
          <a:prstGeom prst="rect">
            <a:avLst/>
          </a:prstGeom>
          <a:noFill/>
          <a:ln w="9525">
            <a:noFill/>
            <a:miter lim="800000"/>
            <a:headEnd/>
            <a:tailEnd/>
          </a:ln>
        </p:spPr>
        <p:txBody>
          <a:bodyPr wrap="none">
            <a:spAutoFit/>
          </a:bodyPr>
          <a:lstStyle/>
          <a:p>
            <a:endParaRPr lang="en-US" sz="4000">
              <a:solidFill>
                <a:schemeClr val="tx2"/>
              </a:solidFill>
            </a:endParaRPr>
          </a:p>
        </p:txBody>
      </p:sp>
      <p:sp>
        <p:nvSpPr>
          <p:cNvPr id="61445" name="Rectangle 5"/>
          <p:cNvSpPr>
            <a:spLocks noChangeArrowheads="1"/>
          </p:cNvSpPr>
          <p:nvPr/>
        </p:nvSpPr>
        <p:spPr bwMode="auto">
          <a:xfrm>
            <a:off x="214282" y="214290"/>
            <a:ext cx="8713788" cy="3143272"/>
          </a:xfrm>
          <a:prstGeom prst="rect">
            <a:avLst/>
          </a:prstGeom>
          <a:solidFill>
            <a:schemeClr val="tx1"/>
          </a:solidFill>
          <a:ln>
            <a:headEnd/>
            <a:tailEnd/>
          </a:ln>
        </p:spPr>
        <p:style>
          <a:lnRef idx="3">
            <a:schemeClr val="lt1"/>
          </a:lnRef>
          <a:fillRef idx="1">
            <a:schemeClr val="accent2"/>
          </a:fillRef>
          <a:effectRef idx="1">
            <a:schemeClr val="accent2"/>
          </a:effectRef>
          <a:fontRef idx="minor">
            <a:schemeClr val="lt1"/>
          </a:fontRef>
        </p:style>
        <p:txBody>
          <a:bodyPr/>
          <a:lstStyle/>
          <a:p>
            <a:pPr>
              <a:spcBef>
                <a:spcPct val="20000"/>
              </a:spcBef>
            </a:pPr>
            <a:r>
              <a:rPr lang="en-US" sz="2400" b="1" dirty="0">
                <a:solidFill>
                  <a:schemeClr val="bg1"/>
                </a:solidFill>
              </a:rPr>
              <a:t>Specific signs of severity :</a:t>
            </a:r>
          </a:p>
          <a:p>
            <a:pPr>
              <a:spcBef>
                <a:spcPct val="20000"/>
              </a:spcBef>
              <a:buClr>
                <a:schemeClr val="tx1"/>
              </a:buClr>
              <a:buFont typeface="Wingdings" pitchFamily="2" charset="2"/>
              <a:buNone/>
            </a:pPr>
            <a:r>
              <a:rPr lang="en-US" sz="2400" b="1" dirty="0">
                <a:solidFill>
                  <a:schemeClr val="bg1"/>
                </a:solidFill>
              </a:rPr>
              <a:t>	Large central  MR jet &gt; 8cm</a:t>
            </a:r>
            <a:r>
              <a:rPr lang="en-US" sz="2400" b="1" baseline="30000" dirty="0">
                <a:solidFill>
                  <a:schemeClr val="bg1"/>
                </a:solidFill>
              </a:rPr>
              <a:t>2</a:t>
            </a:r>
          </a:p>
          <a:p>
            <a:pPr>
              <a:spcBef>
                <a:spcPct val="20000"/>
              </a:spcBef>
              <a:buClr>
                <a:schemeClr val="tx1"/>
              </a:buClr>
              <a:buFont typeface="Wingdings" pitchFamily="2" charset="2"/>
              <a:buNone/>
            </a:pPr>
            <a:r>
              <a:rPr lang="en-US" sz="2400" b="1" baseline="30000" dirty="0">
                <a:solidFill>
                  <a:schemeClr val="bg1"/>
                </a:solidFill>
              </a:rPr>
              <a:t>	</a:t>
            </a:r>
            <a:r>
              <a:rPr lang="en-US" sz="2400" b="1" dirty="0">
                <a:solidFill>
                  <a:schemeClr val="bg1"/>
                </a:solidFill>
              </a:rPr>
              <a:t>MR area / LA area &gt; 40%</a:t>
            </a:r>
          </a:p>
          <a:p>
            <a:pPr>
              <a:spcBef>
                <a:spcPct val="20000"/>
              </a:spcBef>
              <a:buClr>
                <a:schemeClr val="tx1"/>
              </a:buClr>
              <a:buFont typeface="Wingdings" pitchFamily="2" charset="2"/>
              <a:buNone/>
            </a:pPr>
            <a:r>
              <a:rPr lang="en-US" sz="2400" b="1" dirty="0">
                <a:solidFill>
                  <a:schemeClr val="bg1"/>
                </a:solidFill>
              </a:rPr>
              <a:t>	Eccentric wall- impinging jet of any size, swirling in LA </a:t>
            </a:r>
          </a:p>
          <a:p>
            <a:pPr>
              <a:spcBef>
                <a:spcPct val="20000"/>
              </a:spcBef>
              <a:buClr>
                <a:schemeClr val="tx1"/>
              </a:buClr>
              <a:buFont typeface="Wingdings" pitchFamily="2" charset="2"/>
              <a:buNone/>
            </a:pPr>
            <a:r>
              <a:rPr lang="en-US" sz="2400" b="1" dirty="0">
                <a:solidFill>
                  <a:schemeClr val="bg1"/>
                </a:solidFill>
              </a:rPr>
              <a:t>	Vena  contracta width   &gt; 7mm                                                     </a:t>
            </a:r>
            <a:endParaRPr lang="en-US" sz="2400" b="1" dirty="0" smtClean="0">
              <a:solidFill>
                <a:schemeClr val="bg1"/>
              </a:solidFill>
            </a:endParaRPr>
          </a:p>
          <a:p>
            <a:pPr>
              <a:spcBef>
                <a:spcPct val="20000"/>
              </a:spcBef>
              <a:buClr>
                <a:schemeClr val="tx1"/>
              </a:buClr>
              <a:buFont typeface="Wingdings" pitchFamily="2" charset="2"/>
              <a:buNone/>
            </a:pPr>
            <a:r>
              <a:rPr lang="en-US" sz="2400" b="1" dirty="0" smtClean="0">
                <a:solidFill>
                  <a:schemeClr val="bg1"/>
                </a:solidFill>
              </a:rPr>
              <a:t>              Large </a:t>
            </a:r>
            <a:r>
              <a:rPr lang="en-US" sz="2400" b="1" dirty="0">
                <a:solidFill>
                  <a:schemeClr val="bg1"/>
                </a:solidFill>
              </a:rPr>
              <a:t>flow convergence </a:t>
            </a:r>
            <a:endParaRPr lang="en-GB" sz="2400" b="1" dirty="0">
              <a:solidFill>
                <a:schemeClr val="bg1"/>
              </a:solidFill>
            </a:endParaRPr>
          </a:p>
          <a:p>
            <a:pPr>
              <a:spcBef>
                <a:spcPct val="20000"/>
              </a:spcBef>
              <a:buFont typeface="Wingdings" pitchFamily="2" charset="2"/>
              <a:buNone/>
            </a:pPr>
            <a:r>
              <a:rPr lang="en-US" sz="2400" b="1" dirty="0">
                <a:solidFill>
                  <a:schemeClr val="bg1"/>
                </a:solidFill>
              </a:rPr>
              <a:t>	Systolic reversal in pulmonary </a:t>
            </a:r>
            <a:r>
              <a:rPr lang="en-US" sz="2400" b="1" dirty="0" smtClean="0">
                <a:solidFill>
                  <a:schemeClr val="bg1"/>
                </a:solidFill>
              </a:rPr>
              <a:t>veins</a:t>
            </a:r>
            <a:endParaRPr lang="en-US" sz="2400" b="1" dirty="0">
              <a:solidFill>
                <a:schemeClr val="bg1"/>
              </a:solidFill>
            </a:endParaRPr>
          </a:p>
        </p:txBody>
      </p:sp>
      <p:sp>
        <p:nvSpPr>
          <p:cNvPr id="6" name="TextBox 5"/>
          <p:cNvSpPr txBox="1"/>
          <p:nvPr/>
        </p:nvSpPr>
        <p:spPr>
          <a:xfrm>
            <a:off x="5500694" y="428604"/>
            <a:ext cx="3214710"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400" b="1" dirty="0" smtClean="0"/>
              <a:t>Severe MR</a:t>
            </a:r>
            <a:endParaRPr lang="en-IN" sz="4400" b="1" dirty="0"/>
          </a:p>
        </p:txBody>
      </p:sp>
      <p:sp>
        <p:nvSpPr>
          <p:cNvPr id="7" name="Rectangle 6"/>
          <p:cNvSpPr/>
          <p:nvPr/>
        </p:nvSpPr>
        <p:spPr>
          <a:xfrm>
            <a:off x="214282" y="3429000"/>
            <a:ext cx="8715436" cy="2234458"/>
          </a:xfrm>
          <a:prstGeom prst="rect">
            <a:avLst/>
          </a:prstGeom>
          <a:solidFill>
            <a:schemeClr val="tx1"/>
          </a:solidFill>
        </p:spPr>
        <p:style>
          <a:lnRef idx="3">
            <a:schemeClr val="lt1"/>
          </a:lnRef>
          <a:fillRef idx="1">
            <a:schemeClr val="accent2"/>
          </a:fillRef>
          <a:effectRef idx="1">
            <a:schemeClr val="accent2"/>
          </a:effectRef>
          <a:fontRef idx="minor">
            <a:schemeClr val="lt1"/>
          </a:fontRef>
        </p:style>
        <p:txBody>
          <a:bodyPr wrap="square">
            <a:spAutoFit/>
          </a:bodyPr>
          <a:lstStyle/>
          <a:p>
            <a:pPr>
              <a:spcBef>
                <a:spcPct val="20000"/>
              </a:spcBef>
            </a:pPr>
            <a:r>
              <a:rPr lang="en-US" sz="2400" b="1" dirty="0" smtClean="0">
                <a:solidFill>
                  <a:schemeClr val="bg1"/>
                </a:solidFill>
              </a:rPr>
              <a:t>Supportive signs :</a:t>
            </a:r>
          </a:p>
          <a:p>
            <a:pPr>
              <a:spcBef>
                <a:spcPct val="20000"/>
              </a:spcBef>
              <a:buFont typeface="Wingdings" pitchFamily="2" charset="2"/>
              <a:buNone/>
            </a:pPr>
            <a:r>
              <a:rPr lang="en-US" sz="2400" b="1" dirty="0" smtClean="0">
                <a:solidFill>
                  <a:schemeClr val="bg1"/>
                </a:solidFill>
              </a:rPr>
              <a:t>	Dense, triangular CW Doppler MR jet </a:t>
            </a:r>
          </a:p>
          <a:p>
            <a:pPr>
              <a:spcBef>
                <a:spcPct val="20000"/>
              </a:spcBef>
              <a:buFont typeface="Wingdings" pitchFamily="2" charset="2"/>
              <a:buNone/>
            </a:pPr>
            <a:r>
              <a:rPr lang="en-US" sz="2400" b="1" dirty="0" smtClean="0">
                <a:solidFill>
                  <a:schemeClr val="bg1"/>
                </a:solidFill>
              </a:rPr>
              <a:t>	E-wave dominant mitral inflow ( &gt; 1.2 m/sec)</a:t>
            </a:r>
          </a:p>
          <a:p>
            <a:pPr>
              <a:spcBef>
                <a:spcPct val="20000"/>
              </a:spcBef>
              <a:buFont typeface="Wingdings" pitchFamily="2" charset="2"/>
              <a:buNone/>
            </a:pPr>
            <a:r>
              <a:rPr lang="en-US" sz="2400" b="1" dirty="0" smtClean="0">
                <a:solidFill>
                  <a:schemeClr val="bg1"/>
                </a:solidFill>
              </a:rPr>
              <a:t>	Enlarged LV and LA </a:t>
            </a:r>
          </a:p>
          <a:p>
            <a:pPr>
              <a:spcBef>
                <a:spcPct val="20000"/>
              </a:spcBef>
              <a:buFont typeface="Wingdings" pitchFamily="2" charset="2"/>
              <a:buNone/>
            </a:pPr>
            <a:r>
              <a:rPr lang="en-US" sz="2400" b="1" dirty="0" smtClean="0">
                <a:solidFill>
                  <a:schemeClr val="bg1"/>
                </a:solidFill>
              </a:rPr>
              <a:t>	( particularly with normal LV function ) </a:t>
            </a:r>
            <a:endParaRPr lang="en-GB" sz="2400" b="1" dirty="0">
              <a:solidFill>
                <a:schemeClr val="bg1"/>
              </a:solidFill>
            </a:endParaRPr>
          </a:p>
        </p:txBody>
      </p:sp>
      <p:sp>
        <p:nvSpPr>
          <p:cNvPr id="8" name="Rectangle 7"/>
          <p:cNvSpPr/>
          <p:nvPr/>
        </p:nvSpPr>
        <p:spPr>
          <a:xfrm>
            <a:off x="214282" y="5786454"/>
            <a:ext cx="8715436" cy="904863"/>
          </a:xfrm>
          <a:prstGeom prst="rect">
            <a:avLst/>
          </a:prstGeom>
          <a:solidFill>
            <a:schemeClr val="tx1"/>
          </a:solidFill>
        </p:spPr>
        <p:style>
          <a:lnRef idx="3">
            <a:schemeClr val="lt1"/>
          </a:lnRef>
          <a:fillRef idx="1">
            <a:schemeClr val="accent2"/>
          </a:fillRef>
          <a:effectRef idx="1">
            <a:schemeClr val="accent2"/>
          </a:effectRef>
          <a:fontRef idx="minor">
            <a:schemeClr val="lt1"/>
          </a:fontRef>
        </p:style>
        <p:txBody>
          <a:bodyPr wrap="square">
            <a:spAutoFit/>
          </a:bodyPr>
          <a:lstStyle/>
          <a:p>
            <a:pPr>
              <a:spcBef>
                <a:spcPct val="20000"/>
              </a:spcBef>
              <a:buFont typeface="Wingdings" pitchFamily="2" charset="2"/>
              <a:buNone/>
            </a:pPr>
            <a:r>
              <a:rPr lang="en-US" sz="2400" b="1" dirty="0" smtClean="0">
                <a:solidFill>
                  <a:schemeClr val="bg1"/>
                </a:solidFill>
              </a:rPr>
              <a:t>Quantitative Parameters:</a:t>
            </a:r>
          </a:p>
          <a:p>
            <a:pPr>
              <a:spcBef>
                <a:spcPct val="20000"/>
              </a:spcBef>
              <a:buFont typeface="Wingdings" pitchFamily="2" charset="2"/>
              <a:buNone/>
            </a:pPr>
            <a:r>
              <a:rPr lang="en-US" sz="2400" b="1" dirty="0" smtClean="0">
                <a:solidFill>
                  <a:schemeClr val="bg1"/>
                </a:solidFill>
                <a:latin typeface="Arial Rounded MT Bold" pitchFamily="34" charset="0"/>
              </a:rPr>
              <a:t>          </a:t>
            </a:r>
            <a:r>
              <a:rPr lang="en-US" sz="2400" b="1" dirty="0" smtClean="0">
                <a:solidFill>
                  <a:schemeClr val="bg1"/>
                </a:solidFill>
              </a:rPr>
              <a:t>R Vol (ml / beat) </a:t>
            </a:r>
            <a:r>
              <a:rPr lang="en-US" sz="2400" b="1" u="sng" dirty="0" smtClean="0">
                <a:solidFill>
                  <a:schemeClr val="bg1"/>
                </a:solidFill>
              </a:rPr>
              <a:t>&gt;</a:t>
            </a:r>
            <a:r>
              <a:rPr lang="en-US" sz="2400" b="1" dirty="0" smtClean="0">
                <a:solidFill>
                  <a:schemeClr val="bg1"/>
                </a:solidFill>
              </a:rPr>
              <a:t> 60 ,  RF (%)  </a:t>
            </a:r>
            <a:r>
              <a:rPr lang="en-US" sz="2400" b="1" u="sng" dirty="0" smtClean="0">
                <a:solidFill>
                  <a:schemeClr val="bg1"/>
                </a:solidFill>
              </a:rPr>
              <a:t>&gt;</a:t>
            </a:r>
            <a:r>
              <a:rPr lang="en-US" sz="2400" b="1" dirty="0" smtClean="0">
                <a:solidFill>
                  <a:schemeClr val="bg1"/>
                </a:solidFill>
              </a:rPr>
              <a:t> 50 ,  EROA (cm</a:t>
            </a:r>
            <a:r>
              <a:rPr lang="en-US" sz="2400" b="1" baseline="30000" dirty="0" smtClean="0">
                <a:solidFill>
                  <a:schemeClr val="bg1"/>
                </a:solidFill>
              </a:rPr>
              <a:t>2</a:t>
            </a:r>
            <a:r>
              <a:rPr lang="en-US" sz="2400" b="1" dirty="0" smtClean="0">
                <a:solidFill>
                  <a:schemeClr val="bg1"/>
                </a:solidFill>
              </a:rPr>
              <a:t>)  </a:t>
            </a:r>
            <a:r>
              <a:rPr lang="en-US" sz="2400" b="1" u="sng" dirty="0" smtClean="0">
                <a:solidFill>
                  <a:schemeClr val="bg1"/>
                </a:solidFill>
              </a:rPr>
              <a:t>&gt;</a:t>
            </a:r>
            <a:r>
              <a:rPr lang="en-US" sz="2400" b="1" dirty="0" smtClean="0">
                <a:solidFill>
                  <a:schemeClr val="bg1"/>
                </a:solidFill>
              </a:rPr>
              <a:t> 0.40</a:t>
            </a:r>
            <a:endParaRPr lang="en-US" sz="2400" b="1" dirty="0">
              <a:solidFill>
                <a:schemeClr val="bg1"/>
              </a:solidFill>
            </a:endParaRPr>
          </a:p>
        </p:txBody>
      </p:sp>
    </p:spTree>
    <p:extLst>
      <p:ext uri="{BB962C8B-B14F-4D97-AF65-F5344CB8AC3E}">
        <p14:creationId xmlns:p14="http://schemas.microsoft.com/office/powerpoint/2010/main" val="928946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7924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33800" y="6211669"/>
            <a:ext cx="4495800" cy="646331"/>
          </a:xfrm>
          <a:prstGeom prst="rect">
            <a:avLst/>
          </a:prstGeom>
          <a:noFill/>
        </p:spPr>
        <p:txBody>
          <a:bodyPr wrap="square" rtlCol="0">
            <a:spAutoFit/>
          </a:bodyPr>
          <a:lstStyle/>
          <a:p>
            <a:r>
              <a:rPr lang="en-US" dirty="0"/>
              <a:t>Nishimura, RA et al. 2014 AHA/ACC VHD guidelines </a:t>
            </a:r>
          </a:p>
        </p:txBody>
      </p:sp>
    </p:spTree>
    <p:extLst>
      <p:ext uri="{BB962C8B-B14F-4D97-AF65-F5344CB8AC3E}">
        <p14:creationId xmlns:p14="http://schemas.microsoft.com/office/powerpoint/2010/main" val="35034640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ChangeArrowheads="1"/>
          </p:cNvSpPr>
          <p:nvPr/>
        </p:nvSpPr>
        <p:spPr bwMode="auto">
          <a:xfrm>
            <a:off x="2987675" y="260350"/>
            <a:ext cx="4679950" cy="574675"/>
          </a:xfrm>
          <a:prstGeom prst="rect">
            <a:avLst/>
          </a:prstGeom>
          <a:noFill/>
          <a:ln w="9525">
            <a:noFill/>
            <a:miter lim="800000"/>
            <a:headEnd/>
            <a:tailEnd/>
          </a:ln>
          <a:effectLst>
            <a:outerShdw dist="53882" dir="2700000" algn="ctr" rotWithShape="0">
              <a:srgbClr val="000000"/>
            </a:outerShdw>
          </a:effectLst>
        </p:spPr>
        <p:txBody>
          <a:bodyPr anchor="ctr"/>
          <a:lstStyle/>
          <a:p>
            <a:pPr algn="ctr">
              <a:defRPr/>
            </a:pPr>
            <a:endParaRPr lang="en-US" sz="3600" b="1" dirty="0">
              <a:solidFill>
                <a:schemeClr val="bg1"/>
              </a:solidFill>
              <a:effectLst>
                <a:outerShdw blurRad="38100" dist="38100" dir="2700000" algn="tl">
                  <a:srgbClr val="000000"/>
                </a:outerShdw>
              </a:effectLst>
            </a:endParaRPr>
          </a:p>
        </p:txBody>
      </p:sp>
      <p:sp>
        <p:nvSpPr>
          <p:cNvPr id="62467" name="Rectangle 3"/>
          <p:cNvSpPr>
            <a:spLocks noChangeArrowheads="1"/>
          </p:cNvSpPr>
          <p:nvPr/>
        </p:nvSpPr>
        <p:spPr bwMode="auto">
          <a:xfrm>
            <a:off x="4479925" y="3078163"/>
            <a:ext cx="184150" cy="701675"/>
          </a:xfrm>
          <a:prstGeom prst="rect">
            <a:avLst/>
          </a:prstGeom>
          <a:noFill/>
          <a:ln w="9525">
            <a:noFill/>
            <a:miter lim="800000"/>
            <a:headEnd/>
            <a:tailEnd/>
          </a:ln>
        </p:spPr>
        <p:txBody>
          <a:bodyPr wrap="none">
            <a:spAutoFit/>
          </a:bodyPr>
          <a:lstStyle/>
          <a:p>
            <a:endParaRPr lang="en-US" sz="4000">
              <a:solidFill>
                <a:schemeClr val="tx2"/>
              </a:solidFill>
            </a:endParaRPr>
          </a:p>
        </p:txBody>
      </p:sp>
      <p:sp>
        <p:nvSpPr>
          <p:cNvPr id="62469" name="Rectangle 5"/>
          <p:cNvSpPr>
            <a:spLocks noChangeArrowheads="1"/>
          </p:cNvSpPr>
          <p:nvPr/>
        </p:nvSpPr>
        <p:spPr bwMode="auto">
          <a:xfrm>
            <a:off x="214282" y="428604"/>
            <a:ext cx="8713787" cy="2428892"/>
          </a:xfrm>
          <a:prstGeom prst="rect">
            <a:avLst/>
          </a:prstGeom>
          <a:solidFill>
            <a:schemeClr val="tx1"/>
          </a:solidFill>
          <a:ln>
            <a:headEnd/>
            <a:tailEnd/>
          </a:ln>
        </p:spPr>
        <p:style>
          <a:lnRef idx="3">
            <a:schemeClr val="lt1"/>
          </a:lnRef>
          <a:fillRef idx="1">
            <a:schemeClr val="accent2"/>
          </a:fillRef>
          <a:effectRef idx="1">
            <a:schemeClr val="accent2"/>
          </a:effectRef>
          <a:fontRef idx="minor">
            <a:schemeClr val="lt1"/>
          </a:fontRef>
        </p:style>
        <p:txBody>
          <a:bodyPr/>
          <a:lstStyle/>
          <a:p>
            <a:pPr>
              <a:spcBef>
                <a:spcPct val="20000"/>
              </a:spcBef>
            </a:pPr>
            <a:r>
              <a:rPr lang="en-US" sz="2400" b="1" dirty="0">
                <a:solidFill>
                  <a:schemeClr val="bg1"/>
                </a:solidFill>
              </a:rPr>
              <a:t>Specific signs of severity :</a:t>
            </a:r>
          </a:p>
          <a:p>
            <a:pPr>
              <a:spcBef>
                <a:spcPct val="20000"/>
              </a:spcBef>
            </a:pPr>
            <a:r>
              <a:rPr lang="en-US" sz="2400" b="1" dirty="0">
                <a:solidFill>
                  <a:schemeClr val="bg1"/>
                </a:solidFill>
              </a:rPr>
              <a:t>	Small central jet &lt; 4cm</a:t>
            </a:r>
            <a:r>
              <a:rPr lang="en-US" sz="2400" b="1" baseline="30000" dirty="0">
                <a:solidFill>
                  <a:schemeClr val="bg1"/>
                </a:solidFill>
              </a:rPr>
              <a:t>2</a:t>
            </a:r>
          </a:p>
          <a:p>
            <a:pPr>
              <a:spcBef>
                <a:spcPct val="20000"/>
              </a:spcBef>
            </a:pPr>
            <a:r>
              <a:rPr lang="en-US" sz="2400" b="1" baseline="30000" dirty="0">
                <a:solidFill>
                  <a:schemeClr val="bg1"/>
                </a:solidFill>
              </a:rPr>
              <a:t>	</a:t>
            </a:r>
            <a:r>
              <a:rPr lang="en-US" sz="2400" b="1" dirty="0">
                <a:solidFill>
                  <a:schemeClr val="bg1"/>
                </a:solidFill>
              </a:rPr>
              <a:t>MR area / LA area &lt; 20%</a:t>
            </a:r>
          </a:p>
          <a:p>
            <a:pPr>
              <a:spcBef>
                <a:spcPct val="20000"/>
              </a:spcBef>
            </a:pPr>
            <a:r>
              <a:rPr lang="en-US" sz="2400" b="1" dirty="0">
                <a:solidFill>
                  <a:schemeClr val="bg1"/>
                </a:solidFill>
              </a:rPr>
              <a:t>	Vena contracta width &lt; 3mm</a:t>
            </a:r>
          </a:p>
          <a:p>
            <a:pPr>
              <a:spcBef>
                <a:spcPct val="20000"/>
              </a:spcBef>
            </a:pPr>
            <a:r>
              <a:rPr lang="en-US" sz="2400" b="1" dirty="0">
                <a:solidFill>
                  <a:schemeClr val="bg1"/>
                </a:solidFill>
              </a:rPr>
              <a:t>	No or minimal flow convergence</a:t>
            </a:r>
          </a:p>
          <a:p>
            <a:pPr>
              <a:spcBef>
                <a:spcPct val="20000"/>
              </a:spcBef>
              <a:buFont typeface="Wingdings" pitchFamily="2" charset="2"/>
              <a:buNone/>
            </a:pPr>
            <a:r>
              <a:rPr lang="en-US" sz="2400" b="1" dirty="0">
                <a:solidFill>
                  <a:schemeClr val="bg1"/>
                </a:solidFill>
              </a:rPr>
              <a:t>		</a:t>
            </a:r>
            <a:endParaRPr lang="en-GB" sz="2400" b="1" dirty="0">
              <a:solidFill>
                <a:schemeClr val="bg1"/>
              </a:solidFill>
            </a:endParaRPr>
          </a:p>
        </p:txBody>
      </p:sp>
      <p:sp>
        <p:nvSpPr>
          <p:cNvPr id="6" name="TextBox 5"/>
          <p:cNvSpPr txBox="1"/>
          <p:nvPr/>
        </p:nvSpPr>
        <p:spPr>
          <a:xfrm>
            <a:off x="5857884" y="714356"/>
            <a:ext cx="285752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4000" b="1" dirty="0" smtClean="0">
                <a:solidFill>
                  <a:schemeClr val="bg1"/>
                </a:solidFill>
              </a:rPr>
              <a:t>MILD  MR</a:t>
            </a:r>
            <a:endParaRPr lang="en-US" sz="4000" b="1" dirty="0">
              <a:solidFill>
                <a:schemeClr val="bg1"/>
              </a:solidFill>
              <a:effectLst>
                <a:outerShdw blurRad="38100" dist="38100" dir="2700000" algn="tl">
                  <a:srgbClr val="000000"/>
                </a:outerShdw>
              </a:effectLst>
            </a:endParaRPr>
          </a:p>
        </p:txBody>
      </p:sp>
      <p:sp>
        <p:nvSpPr>
          <p:cNvPr id="7" name="Rectangle 6"/>
          <p:cNvSpPr/>
          <p:nvPr/>
        </p:nvSpPr>
        <p:spPr>
          <a:xfrm>
            <a:off x="214282" y="3071810"/>
            <a:ext cx="8715436" cy="2234458"/>
          </a:xfrm>
          <a:prstGeom prst="rect">
            <a:avLst/>
          </a:prstGeom>
          <a:solidFill>
            <a:schemeClr val="tx1"/>
          </a:solidFill>
        </p:spPr>
        <p:style>
          <a:lnRef idx="3">
            <a:schemeClr val="lt1"/>
          </a:lnRef>
          <a:fillRef idx="1">
            <a:schemeClr val="accent2"/>
          </a:fillRef>
          <a:effectRef idx="1">
            <a:schemeClr val="accent2"/>
          </a:effectRef>
          <a:fontRef idx="minor">
            <a:schemeClr val="lt1"/>
          </a:fontRef>
        </p:style>
        <p:txBody>
          <a:bodyPr wrap="square">
            <a:spAutoFit/>
          </a:bodyPr>
          <a:lstStyle/>
          <a:p>
            <a:pPr>
              <a:spcBef>
                <a:spcPct val="20000"/>
              </a:spcBef>
            </a:pPr>
            <a:r>
              <a:rPr lang="en-US" sz="2400" b="1" dirty="0" smtClean="0">
                <a:solidFill>
                  <a:schemeClr val="bg1"/>
                </a:solidFill>
              </a:rPr>
              <a:t>Supportive signs :</a:t>
            </a:r>
          </a:p>
          <a:p>
            <a:pPr>
              <a:spcBef>
                <a:spcPct val="20000"/>
              </a:spcBef>
            </a:pPr>
            <a:r>
              <a:rPr lang="en-US" sz="2400" b="1" dirty="0" smtClean="0">
                <a:solidFill>
                  <a:schemeClr val="bg1"/>
                </a:solidFill>
              </a:rPr>
              <a:t>	Systolic dominant flow in pulmonary veins</a:t>
            </a:r>
          </a:p>
          <a:p>
            <a:pPr>
              <a:spcBef>
                <a:spcPct val="20000"/>
              </a:spcBef>
            </a:pPr>
            <a:r>
              <a:rPr lang="en-US" sz="2400" b="1" dirty="0" smtClean="0">
                <a:solidFill>
                  <a:schemeClr val="bg1"/>
                </a:solidFill>
              </a:rPr>
              <a:t>	A – wave dominant mitral Inflow </a:t>
            </a:r>
            <a:endParaRPr lang="en-GB" sz="2400" b="1" dirty="0" smtClean="0">
              <a:solidFill>
                <a:schemeClr val="bg1"/>
              </a:solidFill>
            </a:endParaRPr>
          </a:p>
          <a:p>
            <a:pPr>
              <a:spcBef>
                <a:spcPct val="20000"/>
              </a:spcBef>
              <a:buFont typeface="Wingdings" pitchFamily="2" charset="2"/>
              <a:buNone/>
            </a:pPr>
            <a:r>
              <a:rPr lang="en-US" sz="2400" b="1" dirty="0" smtClean="0">
                <a:solidFill>
                  <a:schemeClr val="bg1"/>
                </a:solidFill>
              </a:rPr>
              <a:t>	Soft density, parabolic CW Doppler MR signal</a:t>
            </a:r>
          </a:p>
          <a:p>
            <a:pPr>
              <a:spcBef>
                <a:spcPct val="20000"/>
              </a:spcBef>
              <a:buFont typeface="Wingdings" pitchFamily="2" charset="2"/>
              <a:buNone/>
            </a:pPr>
            <a:r>
              <a:rPr lang="en-US" sz="2400" b="1" dirty="0" smtClean="0">
                <a:solidFill>
                  <a:schemeClr val="bg1"/>
                </a:solidFill>
              </a:rPr>
              <a:t>	Normal LV,LA size </a:t>
            </a:r>
            <a:endParaRPr lang="en-US" sz="2400" b="1" dirty="0">
              <a:solidFill>
                <a:schemeClr val="bg1"/>
              </a:solidFill>
            </a:endParaRPr>
          </a:p>
        </p:txBody>
      </p:sp>
      <p:sp>
        <p:nvSpPr>
          <p:cNvPr id="8" name="Rectangle 7"/>
          <p:cNvSpPr/>
          <p:nvPr/>
        </p:nvSpPr>
        <p:spPr>
          <a:xfrm>
            <a:off x="214282" y="5572140"/>
            <a:ext cx="8715436" cy="904863"/>
          </a:xfrm>
          <a:prstGeom prst="rect">
            <a:avLst/>
          </a:prstGeom>
          <a:solidFill>
            <a:schemeClr val="tx1"/>
          </a:solidFill>
        </p:spPr>
        <p:style>
          <a:lnRef idx="3">
            <a:schemeClr val="lt1"/>
          </a:lnRef>
          <a:fillRef idx="1">
            <a:schemeClr val="accent2"/>
          </a:fillRef>
          <a:effectRef idx="1">
            <a:schemeClr val="accent2"/>
          </a:effectRef>
          <a:fontRef idx="minor">
            <a:schemeClr val="lt1"/>
          </a:fontRef>
        </p:style>
        <p:txBody>
          <a:bodyPr wrap="square">
            <a:spAutoFit/>
          </a:bodyPr>
          <a:lstStyle/>
          <a:p>
            <a:pPr>
              <a:spcBef>
                <a:spcPct val="20000"/>
              </a:spcBef>
              <a:buFont typeface="Wingdings" pitchFamily="2" charset="2"/>
              <a:buNone/>
            </a:pPr>
            <a:r>
              <a:rPr lang="en-US" sz="2400" b="1" dirty="0" smtClean="0">
                <a:solidFill>
                  <a:schemeClr val="bg1"/>
                </a:solidFill>
              </a:rPr>
              <a:t>Quantitative Parameters:</a:t>
            </a:r>
          </a:p>
          <a:p>
            <a:pPr>
              <a:spcBef>
                <a:spcPct val="20000"/>
              </a:spcBef>
              <a:buFont typeface="Wingdings" pitchFamily="2" charset="2"/>
              <a:buNone/>
            </a:pPr>
            <a:r>
              <a:rPr lang="en-US" sz="2400" b="1" dirty="0" smtClean="0">
                <a:solidFill>
                  <a:schemeClr val="bg1"/>
                </a:solidFill>
              </a:rPr>
              <a:t>          R Vol (ml / beat)  &lt; 30 /  RF (%)   &lt; 30  /  EROA (cm</a:t>
            </a:r>
            <a:r>
              <a:rPr lang="en-US" sz="2400" b="1" baseline="30000" dirty="0" smtClean="0">
                <a:solidFill>
                  <a:schemeClr val="bg1"/>
                </a:solidFill>
              </a:rPr>
              <a:t>2</a:t>
            </a:r>
            <a:r>
              <a:rPr lang="en-US" sz="2400" b="1" dirty="0" smtClean="0">
                <a:solidFill>
                  <a:schemeClr val="bg1"/>
                </a:solidFill>
              </a:rPr>
              <a:t>)   &lt; 0.20 	</a:t>
            </a:r>
            <a:endParaRPr lang="en-IN" sz="2400" dirty="0"/>
          </a:p>
        </p:txBody>
      </p:sp>
    </p:spTree>
    <p:extLst>
      <p:ext uri="{BB962C8B-B14F-4D97-AF65-F5344CB8AC3E}">
        <p14:creationId xmlns:p14="http://schemas.microsoft.com/office/powerpoint/2010/main" val="21016126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4479925" y="3078163"/>
            <a:ext cx="184150" cy="701675"/>
          </a:xfrm>
          <a:prstGeom prst="rect">
            <a:avLst/>
          </a:prstGeom>
          <a:noFill/>
          <a:ln w="9525">
            <a:noFill/>
            <a:miter lim="800000"/>
            <a:headEnd/>
            <a:tailEnd/>
          </a:ln>
        </p:spPr>
        <p:txBody>
          <a:bodyPr wrap="none">
            <a:spAutoFit/>
          </a:bodyPr>
          <a:lstStyle/>
          <a:p>
            <a:endParaRPr lang="en-US" sz="4000">
              <a:solidFill>
                <a:schemeClr val="tx2"/>
              </a:solidFill>
            </a:endParaRPr>
          </a:p>
        </p:txBody>
      </p:sp>
      <p:sp>
        <p:nvSpPr>
          <p:cNvPr id="63493" name="Rectangle 5"/>
          <p:cNvSpPr>
            <a:spLocks noChangeArrowheads="1"/>
          </p:cNvSpPr>
          <p:nvPr/>
        </p:nvSpPr>
        <p:spPr bwMode="auto">
          <a:xfrm>
            <a:off x="214282" y="500043"/>
            <a:ext cx="8713788" cy="3286148"/>
          </a:xfrm>
          <a:prstGeom prst="rect">
            <a:avLst/>
          </a:prstGeom>
          <a:solidFill>
            <a:schemeClr val="tx1"/>
          </a:solidFill>
          <a:ln>
            <a:headEnd/>
            <a:tailEnd/>
          </a:ln>
        </p:spPr>
        <p:style>
          <a:lnRef idx="3">
            <a:schemeClr val="lt1"/>
          </a:lnRef>
          <a:fillRef idx="1">
            <a:schemeClr val="accent2"/>
          </a:fillRef>
          <a:effectRef idx="1">
            <a:schemeClr val="accent2"/>
          </a:effectRef>
          <a:fontRef idx="minor">
            <a:schemeClr val="lt1"/>
          </a:fontRef>
        </p:style>
        <p:txBody>
          <a:bodyPr/>
          <a:lstStyle/>
          <a:p>
            <a:pPr>
              <a:spcBef>
                <a:spcPct val="20000"/>
              </a:spcBef>
            </a:pPr>
            <a:r>
              <a:rPr lang="en-US" sz="2400" b="1" dirty="0">
                <a:solidFill>
                  <a:schemeClr val="bg1"/>
                </a:solidFill>
              </a:rPr>
              <a:t>Specific signs of severity :</a:t>
            </a:r>
          </a:p>
          <a:p>
            <a:pPr>
              <a:spcBef>
                <a:spcPct val="20000"/>
              </a:spcBef>
            </a:pPr>
            <a:r>
              <a:rPr lang="en-US" sz="2400" b="1" dirty="0">
                <a:solidFill>
                  <a:srgbClr val="FFCC00"/>
                </a:solidFill>
              </a:rPr>
              <a:t>	</a:t>
            </a:r>
            <a:r>
              <a:rPr lang="en-US" sz="2400" b="1" dirty="0">
                <a:solidFill>
                  <a:schemeClr val="bg1"/>
                </a:solidFill>
              </a:rPr>
              <a:t>MR jet size  4 to 8 cm</a:t>
            </a:r>
          </a:p>
          <a:p>
            <a:pPr>
              <a:spcBef>
                <a:spcPct val="20000"/>
              </a:spcBef>
            </a:pPr>
            <a:r>
              <a:rPr lang="en-US" sz="2400" b="1" dirty="0">
                <a:solidFill>
                  <a:schemeClr val="bg1"/>
                </a:solidFill>
              </a:rPr>
              <a:t>	MR jet area / LA area 20 – 40 %</a:t>
            </a:r>
          </a:p>
          <a:p>
            <a:pPr>
              <a:spcBef>
                <a:spcPct val="20000"/>
              </a:spcBef>
            </a:pPr>
            <a:r>
              <a:rPr lang="en-US" sz="2400" b="1" dirty="0">
                <a:solidFill>
                  <a:schemeClr val="bg1"/>
                </a:solidFill>
              </a:rPr>
              <a:t>	Vena contracta width 3.0 – 6.9 mm</a:t>
            </a:r>
          </a:p>
          <a:p>
            <a:pPr>
              <a:spcBef>
                <a:spcPct val="20000"/>
              </a:spcBef>
            </a:pPr>
            <a:r>
              <a:rPr lang="en-US" sz="2400" b="1" dirty="0">
                <a:solidFill>
                  <a:schemeClr val="bg1"/>
                </a:solidFill>
              </a:rPr>
              <a:t>Supportive signs :</a:t>
            </a:r>
          </a:p>
          <a:p>
            <a:pPr>
              <a:spcBef>
                <a:spcPct val="20000"/>
              </a:spcBef>
            </a:pPr>
            <a:r>
              <a:rPr lang="en-US" sz="2400" b="1" dirty="0">
                <a:solidFill>
                  <a:schemeClr val="bg1"/>
                </a:solidFill>
              </a:rPr>
              <a:t>	Pulmonary </a:t>
            </a:r>
            <a:r>
              <a:rPr lang="en-US" sz="2400" b="1" dirty="0" smtClean="0">
                <a:solidFill>
                  <a:schemeClr val="bg1"/>
                </a:solidFill>
              </a:rPr>
              <a:t>vein -  </a:t>
            </a:r>
            <a:r>
              <a:rPr lang="en-US" sz="2400" b="1" dirty="0">
                <a:solidFill>
                  <a:schemeClr val="bg1"/>
                </a:solidFill>
              </a:rPr>
              <a:t>decreased systolic velocity but no</a:t>
            </a:r>
          </a:p>
          <a:p>
            <a:pPr>
              <a:spcBef>
                <a:spcPct val="20000"/>
              </a:spcBef>
            </a:pPr>
            <a:r>
              <a:rPr lang="en-US" sz="2400" b="1" dirty="0">
                <a:solidFill>
                  <a:schemeClr val="bg1"/>
                </a:solidFill>
              </a:rPr>
              <a:t> 	reversal</a:t>
            </a:r>
          </a:p>
          <a:p>
            <a:pPr>
              <a:spcBef>
                <a:spcPct val="20000"/>
              </a:spcBef>
              <a:buFont typeface="Wingdings" pitchFamily="2" charset="2"/>
              <a:buNone/>
            </a:pPr>
            <a:r>
              <a:rPr lang="en-US" sz="2400" b="1" dirty="0"/>
              <a:t>		</a:t>
            </a:r>
          </a:p>
          <a:p>
            <a:pPr>
              <a:spcBef>
                <a:spcPct val="20000"/>
              </a:spcBef>
            </a:pPr>
            <a:endParaRPr lang="en-US" b="1" dirty="0"/>
          </a:p>
        </p:txBody>
      </p:sp>
      <p:sp>
        <p:nvSpPr>
          <p:cNvPr id="6" name="TextBox 5"/>
          <p:cNvSpPr txBox="1"/>
          <p:nvPr/>
        </p:nvSpPr>
        <p:spPr>
          <a:xfrm>
            <a:off x="5715008" y="714356"/>
            <a:ext cx="3000396"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3200" b="1" dirty="0" smtClean="0"/>
              <a:t>MODERATE MR</a:t>
            </a:r>
            <a:endParaRPr lang="en-US" sz="3200" b="1" dirty="0">
              <a:effectLst>
                <a:outerShdw blurRad="38100" dist="38100" dir="2700000" algn="tl">
                  <a:srgbClr val="000000"/>
                </a:outerShdw>
              </a:effectLst>
            </a:endParaRPr>
          </a:p>
        </p:txBody>
      </p:sp>
      <p:sp>
        <p:nvSpPr>
          <p:cNvPr id="5" name="Rectangle 4"/>
          <p:cNvSpPr/>
          <p:nvPr/>
        </p:nvSpPr>
        <p:spPr>
          <a:xfrm>
            <a:off x="214282" y="4214818"/>
            <a:ext cx="8715436" cy="1791260"/>
          </a:xfrm>
          <a:prstGeom prst="rect">
            <a:avLst/>
          </a:prstGeom>
          <a:solidFill>
            <a:schemeClr val="tx1"/>
          </a:solidFill>
        </p:spPr>
        <p:style>
          <a:lnRef idx="3">
            <a:schemeClr val="lt1"/>
          </a:lnRef>
          <a:fillRef idx="1">
            <a:schemeClr val="accent2"/>
          </a:fillRef>
          <a:effectRef idx="1">
            <a:schemeClr val="accent2"/>
          </a:effectRef>
          <a:fontRef idx="minor">
            <a:schemeClr val="lt1"/>
          </a:fontRef>
        </p:style>
        <p:txBody>
          <a:bodyPr wrap="square">
            <a:spAutoFit/>
          </a:bodyPr>
          <a:lstStyle/>
          <a:p>
            <a:pPr>
              <a:spcBef>
                <a:spcPct val="20000"/>
              </a:spcBef>
            </a:pPr>
            <a:r>
              <a:rPr lang="en-US" sz="2400" b="1" dirty="0" smtClean="0">
                <a:solidFill>
                  <a:schemeClr val="bg1"/>
                </a:solidFill>
              </a:rPr>
              <a:t>Quantitative Parameters:</a:t>
            </a:r>
          </a:p>
          <a:p>
            <a:pPr>
              <a:spcBef>
                <a:spcPct val="20000"/>
              </a:spcBef>
              <a:buFont typeface="Wingdings" pitchFamily="2" charset="2"/>
              <a:buNone/>
            </a:pPr>
            <a:r>
              <a:rPr lang="en-US" sz="2400" b="1" dirty="0" smtClean="0">
                <a:solidFill>
                  <a:schemeClr val="bg1"/>
                </a:solidFill>
              </a:rPr>
              <a:t>	R Vol (ml / beat) 	30 – 44                  45 - 59</a:t>
            </a:r>
          </a:p>
          <a:p>
            <a:pPr>
              <a:spcBef>
                <a:spcPct val="20000"/>
              </a:spcBef>
            </a:pPr>
            <a:r>
              <a:rPr lang="en-US" sz="2400" b="1" dirty="0" smtClean="0">
                <a:solidFill>
                  <a:schemeClr val="bg1"/>
                </a:solidFill>
              </a:rPr>
              <a:t> 	RF (%)                 	30 – 39                 40 – 49 </a:t>
            </a:r>
          </a:p>
          <a:p>
            <a:pPr>
              <a:spcBef>
                <a:spcPct val="20000"/>
              </a:spcBef>
            </a:pPr>
            <a:r>
              <a:rPr lang="en-US" sz="2400" b="1" dirty="0" smtClean="0">
                <a:solidFill>
                  <a:schemeClr val="bg1"/>
                </a:solidFill>
              </a:rPr>
              <a:t>	EROA (cm</a:t>
            </a:r>
            <a:r>
              <a:rPr lang="en-US" sz="2400" b="1" baseline="30000" dirty="0" smtClean="0">
                <a:solidFill>
                  <a:schemeClr val="bg1"/>
                </a:solidFill>
              </a:rPr>
              <a:t>2</a:t>
            </a:r>
            <a:r>
              <a:rPr lang="en-US" sz="2400" b="1" dirty="0" smtClean="0">
                <a:solidFill>
                  <a:schemeClr val="bg1"/>
                </a:solidFill>
              </a:rPr>
              <a:t>)                0.20 – 0.29          0.30 - 0.39 </a:t>
            </a:r>
            <a:endParaRPr lang="en-GB" sz="2400" b="1" dirty="0">
              <a:solidFill>
                <a:schemeClr val="bg1"/>
              </a:solidFill>
            </a:endParaRPr>
          </a:p>
        </p:txBody>
      </p:sp>
    </p:spTree>
    <p:extLst>
      <p:ext uri="{BB962C8B-B14F-4D97-AF65-F5344CB8AC3E}">
        <p14:creationId xmlns:p14="http://schemas.microsoft.com/office/powerpoint/2010/main" val="11857797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9545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7848599"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4294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7924800"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517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143001"/>
            <a:ext cx="7848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2993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7848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272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7924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2856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0010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0435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0009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185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001000" cy="584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62400" y="6324600"/>
            <a:ext cx="4191000" cy="646331"/>
          </a:xfrm>
          <a:prstGeom prst="rect">
            <a:avLst/>
          </a:prstGeom>
          <a:noFill/>
        </p:spPr>
        <p:txBody>
          <a:bodyPr wrap="square" rtlCol="0">
            <a:spAutoFit/>
          </a:bodyPr>
          <a:lstStyle/>
          <a:p>
            <a:r>
              <a:rPr lang="en-US" dirty="0"/>
              <a:t>Nishimura, RA et al. 2014 AHA/ACC VHD guidelines </a:t>
            </a:r>
          </a:p>
        </p:txBody>
      </p:sp>
    </p:spTree>
    <p:extLst>
      <p:ext uri="{BB962C8B-B14F-4D97-AF65-F5344CB8AC3E}">
        <p14:creationId xmlns:p14="http://schemas.microsoft.com/office/powerpoint/2010/main" val="9904667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7848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8363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7924800"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5292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143001"/>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969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696200"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0049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077200" cy="63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6012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7924800" cy="551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234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7696199" cy="558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0287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2123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78485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4846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7772400" cy="5105400"/>
          </a:xfrm>
        </p:spPr>
        <p:txBody>
          <a:bodyPr>
            <a:normAutofit/>
          </a:bodyPr>
          <a:lstStyle/>
          <a:p>
            <a:pPr marL="114300" indent="0">
              <a:buNone/>
            </a:pPr>
            <a:r>
              <a:rPr lang="en-US" sz="5400" dirty="0" smtClean="0"/>
              <a:t>       </a:t>
            </a:r>
          </a:p>
          <a:p>
            <a:pPr marL="114300" indent="0">
              <a:buNone/>
            </a:pPr>
            <a:endParaRPr lang="en-US" sz="5400" dirty="0"/>
          </a:p>
          <a:p>
            <a:pPr marL="114300" indent="0">
              <a:buNone/>
            </a:pPr>
            <a:r>
              <a:rPr lang="en-US" sz="5400" dirty="0" smtClean="0"/>
              <a:t>                Thank </a:t>
            </a:r>
            <a:r>
              <a:rPr lang="en-US" sz="5400" dirty="0"/>
              <a:t>y</a:t>
            </a:r>
            <a:r>
              <a:rPr lang="en-US" sz="5400" dirty="0" smtClean="0"/>
              <a:t>ou</a:t>
            </a:r>
            <a:endParaRPr lang="en-US" sz="5400" dirty="0"/>
          </a:p>
        </p:txBody>
      </p:sp>
    </p:spTree>
    <p:extLst>
      <p:ext uri="{BB962C8B-B14F-4D97-AF65-F5344CB8AC3E}">
        <p14:creationId xmlns:p14="http://schemas.microsoft.com/office/powerpoint/2010/main" val="90104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52400" y="990600"/>
            <a:ext cx="8077200" cy="4495800"/>
          </a:xfrm>
          <a:prstGeom prst="rect">
            <a:avLst/>
          </a:prstGeom>
        </p:spPr>
        <p:txBody>
          <a:bodyPr>
            <a:normAutofit fontScale="70000" lnSpcReduction="20000"/>
          </a:bodyPr>
          <a:lstStyle/>
          <a:p>
            <a:pPr marL="0" indent="0" eaLnBrk="1" fontAlgn="auto" hangingPunct="1">
              <a:spcAft>
                <a:spcPts val="0"/>
              </a:spcAft>
              <a:buClr>
                <a:schemeClr val="accent5"/>
              </a:buClr>
              <a:buFont typeface="Arial" pitchFamily="34" charset="0"/>
              <a:buNone/>
              <a:defRPr/>
            </a:pPr>
            <a:r>
              <a:rPr lang="en-US" sz="3800" dirty="0" smtClean="0">
                <a:solidFill>
                  <a:srgbClr val="FFFF00"/>
                </a:solidFill>
              </a:rPr>
              <a:t>Level 1 Recommendations:</a:t>
            </a:r>
          </a:p>
          <a:p>
            <a:pPr marL="0" indent="0" eaLnBrk="1" fontAlgn="auto" hangingPunct="1">
              <a:spcAft>
                <a:spcPts val="0"/>
              </a:spcAft>
              <a:buClr>
                <a:schemeClr val="accent5"/>
              </a:buClr>
              <a:buFont typeface="Arial" pitchFamily="34" charset="0"/>
              <a:buNone/>
              <a:defRPr/>
            </a:pPr>
            <a:r>
              <a:rPr lang="en-US" sz="3800" dirty="0">
                <a:solidFill>
                  <a:srgbClr val="FFFF00"/>
                </a:solidFill>
              </a:rPr>
              <a:t> </a:t>
            </a:r>
            <a:r>
              <a:rPr lang="en-US" sz="3800" dirty="0" smtClean="0">
                <a:solidFill>
                  <a:srgbClr val="FFFF00"/>
                </a:solidFill>
              </a:rPr>
              <a:t>         -  Pressure gradient</a:t>
            </a:r>
          </a:p>
          <a:p>
            <a:pPr marL="0" indent="0" eaLnBrk="1" fontAlgn="auto" hangingPunct="1">
              <a:spcAft>
                <a:spcPts val="0"/>
              </a:spcAft>
              <a:buClr>
                <a:schemeClr val="accent5"/>
              </a:buClr>
              <a:buFont typeface="Arial" pitchFamily="34" charset="0"/>
              <a:buNone/>
              <a:defRPr/>
            </a:pPr>
            <a:r>
              <a:rPr lang="en-US" sz="3800" dirty="0">
                <a:solidFill>
                  <a:srgbClr val="FFFF00"/>
                </a:solidFill>
              </a:rPr>
              <a:t> </a:t>
            </a:r>
            <a:r>
              <a:rPr lang="en-US" sz="3800" dirty="0" smtClean="0">
                <a:solidFill>
                  <a:srgbClr val="FFFF00"/>
                </a:solidFill>
              </a:rPr>
              <a:t>         -  MVA Planimetry</a:t>
            </a:r>
          </a:p>
          <a:p>
            <a:pPr marL="0" indent="0" eaLnBrk="1" fontAlgn="auto" hangingPunct="1">
              <a:spcAft>
                <a:spcPts val="0"/>
              </a:spcAft>
              <a:buClr>
                <a:schemeClr val="accent5"/>
              </a:buClr>
              <a:buFont typeface="Arial" pitchFamily="34" charset="0"/>
              <a:buNone/>
              <a:defRPr/>
            </a:pPr>
            <a:r>
              <a:rPr lang="en-US" sz="3800" dirty="0">
                <a:solidFill>
                  <a:srgbClr val="FFFF00"/>
                </a:solidFill>
              </a:rPr>
              <a:t> </a:t>
            </a:r>
            <a:r>
              <a:rPr lang="en-US" sz="3800" dirty="0" smtClean="0">
                <a:solidFill>
                  <a:srgbClr val="FFFF00"/>
                </a:solidFill>
              </a:rPr>
              <a:t>         -  Pressure half-time</a:t>
            </a:r>
          </a:p>
          <a:p>
            <a:pPr marL="0" indent="0" eaLnBrk="1" fontAlgn="auto" hangingPunct="1">
              <a:spcAft>
                <a:spcPts val="0"/>
              </a:spcAft>
              <a:buClr>
                <a:schemeClr val="accent5"/>
              </a:buClr>
              <a:buFont typeface="Arial" pitchFamily="34" charset="0"/>
              <a:buNone/>
              <a:defRPr/>
            </a:pPr>
            <a:endParaRPr lang="en-US" sz="3800" dirty="0" smtClean="0">
              <a:solidFill>
                <a:srgbClr val="FFFF00"/>
              </a:solidFill>
            </a:endParaRPr>
          </a:p>
          <a:p>
            <a:pPr marL="0" indent="0" eaLnBrk="1" fontAlgn="auto" hangingPunct="1">
              <a:spcAft>
                <a:spcPts val="0"/>
              </a:spcAft>
              <a:buClr>
                <a:schemeClr val="accent5"/>
              </a:buClr>
              <a:buFont typeface="Arial" pitchFamily="34" charset="0"/>
              <a:buNone/>
              <a:defRPr/>
            </a:pPr>
            <a:r>
              <a:rPr lang="en-US" sz="3800" dirty="0" smtClean="0"/>
              <a:t>Level  2 Recommendations:</a:t>
            </a:r>
          </a:p>
          <a:p>
            <a:pPr marL="0" indent="0" eaLnBrk="1" fontAlgn="auto" hangingPunct="1">
              <a:spcAft>
                <a:spcPts val="0"/>
              </a:spcAft>
              <a:buClr>
                <a:schemeClr val="accent5"/>
              </a:buClr>
              <a:buFont typeface="Arial" pitchFamily="34" charset="0"/>
              <a:buNone/>
              <a:defRPr/>
            </a:pPr>
            <a:r>
              <a:rPr lang="en-US" sz="3800" dirty="0"/>
              <a:t> </a:t>
            </a:r>
            <a:r>
              <a:rPr lang="en-US" sz="3800" dirty="0" smtClean="0"/>
              <a:t>         - Continuity equation</a:t>
            </a:r>
          </a:p>
          <a:p>
            <a:pPr marL="0" indent="0" eaLnBrk="1" fontAlgn="auto" hangingPunct="1">
              <a:spcAft>
                <a:spcPts val="0"/>
              </a:spcAft>
              <a:buClr>
                <a:schemeClr val="accent5"/>
              </a:buClr>
              <a:buFont typeface="Arial" pitchFamily="34" charset="0"/>
              <a:buNone/>
              <a:defRPr/>
            </a:pPr>
            <a:r>
              <a:rPr lang="en-US" sz="3800" dirty="0" smtClean="0"/>
              <a:t>          -</a:t>
            </a:r>
            <a:r>
              <a:rPr lang="en-US" sz="3800" dirty="0"/>
              <a:t> </a:t>
            </a:r>
            <a:r>
              <a:rPr lang="en-US" sz="3800" dirty="0" smtClean="0"/>
              <a:t>Proximal isovelocity surface area method (PISA)</a:t>
            </a:r>
          </a:p>
          <a:p>
            <a:pPr marL="0" indent="0" eaLnBrk="1" fontAlgn="auto" hangingPunct="1">
              <a:spcAft>
                <a:spcPts val="0"/>
              </a:spcAft>
              <a:buClr>
                <a:schemeClr val="accent5"/>
              </a:buClr>
              <a:buFont typeface="Arial" pitchFamily="34" charset="0"/>
              <a:buNone/>
              <a:defRPr/>
            </a:pPr>
            <a:r>
              <a:rPr lang="en-US" sz="3800" dirty="0"/>
              <a:t> </a:t>
            </a:r>
            <a:r>
              <a:rPr lang="en-US" sz="3800" dirty="0" smtClean="0"/>
              <a:t>         - Stress echocardiography</a:t>
            </a:r>
          </a:p>
          <a:p>
            <a:pPr marL="0" indent="0" eaLnBrk="1" fontAlgn="auto" hangingPunct="1">
              <a:spcAft>
                <a:spcPts val="0"/>
              </a:spcAft>
              <a:buClr>
                <a:schemeClr val="accent5"/>
              </a:buClr>
              <a:buFont typeface="Arial" pitchFamily="34" charset="0"/>
              <a:buNone/>
              <a:defRPr/>
            </a:pPr>
            <a:endParaRPr lang="en-US" dirty="0" smtClean="0"/>
          </a:p>
          <a:p>
            <a:pPr marL="0" indent="0" eaLnBrk="1" fontAlgn="auto" hangingPunct="1">
              <a:spcAft>
                <a:spcPts val="0"/>
              </a:spcAft>
              <a:buClr>
                <a:schemeClr val="accent5"/>
              </a:buClr>
              <a:buFont typeface="Arial" pitchFamily="34" charset="0"/>
              <a:buNone/>
              <a:defRPr/>
            </a:pPr>
            <a:r>
              <a:rPr lang="en-US" dirty="0"/>
              <a:t>	</a:t>
            </a:r>
          </a:p>
        </p:txBody>
      </p:sp>
      <p:sp>
        <p:nvSpPr>
          <p:cNvPr id="16387" name="Title 2"/>
          <p:cNvSpPr>
            <a:spLocks noGrp="1"/>
          </p:cNvSpPr>
          <p:nvPr>
            <p:ph type="title"/>
          </p:nvPr>
        </p:nvSpPr>
        <p:spPr>
          <a:xfrm>
            <a:off x="152400" y="152400"/>
            <a:ext cx="7391400" cy="1066800"/>
          </a:xfrm>
        </p:spPr>
        <p:txBody>
          <a:bodyPr/>
          <a:lstStyle/>
          <a:p>
            <a:pPr eaLnBrk="1" hangingPunct="1"/>
            <a:r>
              <a:rPr lang="en-US" dirty="0" smtClean="0">
                <a:cs typeface="Tunga" pitchFamily="34" charset="0"/>
              </a:rPr>
              <a:t>How to Assess Mitral Stenosis</a:t>
            </a:r>
          </a:p>
        </p:txBody>
      </p:sp>
      <p:sp>
        <p:nvSpPr>
          <p:cNvPr id="3" name="TextBox 2"/>
          <p:cNvSpPr txBox="1"/>
          <p:nvPr/>
        </p:nvSpPr>
        <p:spPr>
          <a:xfrm>
            <a:off x="2209800" y="5791200"/>
            <a:ext cx="6019800" cy="646331"/>
          </a:xfrm>
          <a:prstGeom prst="rect">
            <a:avLst/>
          </a:prstGeom>
          <a:noFill/>
        </p:spPr>
        <p:txBody>
          <a:bodyPr wrap="square" rtlCol="0">
            <a:spAutoFit/>
          </a:bodyPr>
          <a:lstStyle/>
          <a:p>
            <a:r>
              <a:rPr lang="en-US" dirty="0" smtClean="0"/>
              <a:t>Echocardiographic assessment of valve </a:t>
            </a:r>
            <a:r>
              <a:rPr lang="en-US" dirty="0" err="1" smtClean="0"/>
              <a:t>stenosis:EAE</a:t>
            </a:r>
            <a:r>
              <a:rPr lang="en-US" dirty="0" smtClean="0"/>
              <a:t>/ASE recommendations for clinical practice</a:t>
            </a:r>
            <a:endParaRPr lang="en-US" dirty="0"/>
          </a:p>
        </p:txBody>
      </p:sp>
    </p:spTree>
    <p:extLst>
      <p:ext uri="{BB962C8B-B14F-4D97-AF65-F5344CB8AC3E}">
        <p14:creationId xmlns:p14="http://schemas.microsoft.com/office/powerpoint/2010/main" val="3591996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Pressure gradient</a:t>
            </a:r>
            <a:endParaRPr lang="en-US" sz="3600" dirty="0"/>
          </a:p>
        </p:txBody>
      </p:sp>
      <p:sp>
        <p:nvSpPr>
          <p:cNvPr id="3" name="Content Placeholder 2"/>
          <p:cNvSpPr>
            <a:spLocks noGrp="1"/>
          </p:cNvSpPr>
          <p:nvPr>
            <p:ph idx="1"/>
          </p:nvPr>
        </p:nvSpPr>
        <p:spPr/>
        <p:txBody>
          <a:bodyPr>
            <a:normAutofit/>
          </a:bodyPr>
          <a:lstStyle/>
          <a:p>
            <a:r>
              <a:rPr lang="en-US" sz="2200" dirty="0" smtClean="0"/>
              <a:t>Estimation of diastolic pressure gradient is based on simplified Bernoulli equation    </a:t>
            </a:r>
            <a:r>
              <a:rPr lang="en-US" sz="2200" b="1" dirty="0" smtClean="0"/>
              <a:t>∆P = 4V</a:t>
            </a:r>
            <a:r>
              <a:rPr lang="en-US" sz="2200" b="1" baseline="30000" dirty="0" smtClean="0"/>
              <a:t>2</a:t>
            </a:r>
            <a:endParaRPr lang="en-US" sz="2200" b="1" dirty="0" smtClean="0"/>
          </a:p>
          <a:p>
            <a:pPr>
              <a:buNone/>
            </a:pPr>
            <a:endParaRPr lang="en-US" sz="2200" dirty="0" smtClean="0"/>
          </a:p>
          <a:p>
            <a:r>
              <a:rPr lang="en-US" sz="2200" dirty="0" smtClean="0"/>
              <a:t>Estimation has good correlation with invasive measurement using </a:t>
            </a:r>
            <a:r>
              <a:rPr lang="en-US" sz="2200" dirty="0" err="1" smtClean="0"/>
              <a:t>transseptal</a:t>
            </a:r>
            <a:r>
              <a:rPr lang="en-US" sz="2200" dirty="0" smtClean="0"/>
              <a:t> catheterization</a:t>
            </a:r>
          </a:p>
          <a:p>
            <a:pPr>
              <a:buNone/>
            </a:pPr>
            <a:endParaRPr lang="en-US" sz="2200" dirty="0" smtClean="0"/>
          </a:p>
          <a:p>
            <a:r>
              <a:rPr lang="en-US" sz="2200" dirty="0" smtClean="0"/>
              <a:t>Gradient is measured in the apical window.</a:t>
            </a:r>
          </a:p>
          <a:p>
            <a:pPr>
              <a:buNone/>
            </a:pPr>
            <a:endParaRPr lang="en-US" sz="2200" dirty="0" smtClean="0"/>
          </a:p>
          <a:p>
            <a:r>
              <a:rPr lang="en-US" sz="2200" dirty="0" smtClean="0"/>
              <a:t>Continuous wave </a:t>
            </a:r>
            <a:r>
              <a:rPr lang="en-US" sz="2200" dirty="0" err="1" smtClean="0"/>
              <a:t>doppler</a:t>
            </a:r>
            <a:r>
              <a:rPr lang="en-US" sz="2200" dirty="0" smtClean="0"/>
              <a:t> is preferred.</a:t>
            </a:r>
          </a:p>
          <a:p>
            <a:pPr>
              <a:buNone/>
            </a:pPr>
            <a:endParaRPr lang="en-US" sz="2200" dirty="0" smtClean="0"/>
          </a:p>
          <a:p>
            <a:r>
              <a:rPr lang="en-US" sz="2200" dirty="0" smtClean="0"/>
              <a:t>Color </a:t>
            </a:r>
            <a:r>
              <a:rPr lang="en-US" sz="2200" dirty="0" err="1" smtClean="0"/>
              <a:t>doppler</a:t>
            </a:r>
            <a:r>
              <a:rPr lang="en-US" sz="2200" dirty="0" smtClean="0"/>
              <a:t> is used to identify eccentric mitral jets.</a:t>
            </a:r>
          </a:p>
          <a:p>
            <a:endParaRPr lang="en-US" sz="2200" dirty="0"/>
          </a:p>
        </p:txBody>
      </p:sp>
    </p:spTree>
    <p:extLst>
      <p:ext uri="{BB962C8B-B14F-4D97-AF65-F5344CB8AC3E}">
        <p14:creationId xmlns:p14="http://schemas.microsoft.com/office/powerpoint/2010/main" val="782785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TotalTime>
  <Words>1298</Words>
  <Application>Microsoft Office PowerPoint</Application>
  <PresentationFormat>On-screen Show (4:3)</PresentationFormat>
  <Paragraphs>294</Paragraphs>
  <Slides>79</Slides>
  <Notes>2</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Adjacency</vt:lpstr>
      <vt:lpstr>Timing and indication of surgery- Mitral valve </vt:lpstr>
      <vt:lpstr>Indications for intervention</vt:lpstr>
      <vt:lpstr>PowerPoint Presentation</vt:lpstr>
      <vt:lpstr>PowerPoint Presentation</vt:lpstr>
      <vt:lpstr>PowerPoint Presentation</vt:lpstr>
      <vt:lpstr>PowerPoint Presentation</vt:lpstr>
      <vt:lpstr>PowerPoint Presentation</vt:lpstr>
      <vt:lpstr>How to Assess Mitral Stenosis</vt:lpstr>
      <vt:lpstr>Pressure gradient</vt:lpstr>
      <vt:lpstr>PowerPoint Presentation</vt:lpstr>
      <vt:lpstr>Pressure gradient </vt:lpstr>
      <vt:lpstr>PowerPoint Presentation</vt:lpstr>
      <vt:lpstr>MVA by Planimetry</vt:lpstr>
      <vt:lpstr>MVA by Planimetry</vt:lpstr>
      <vt:lpstr>PowerPoint Presentation</vt:lpstr>
      <vt:lpstr>PowerPoint Presentation</vt:lpstr>
      <vt:lpstr>Pressure half-time (PHT)</vt:lpstr>
      <vt:lpstr>Pressure half-time</vt:lpstr>
      <vt:lpstr>PowerPoint Presentation</vt:lpstr>
      <vt:lpstr>Measuring T1/2  with a bimodal slope of  E-wave</vt:lpstr>
      <vt:lpstr>Factors affecting PHT</vt:lpstr>
      <vt:lpstr>PHT after BMV</vt:lpstr>
      <vt:lpstr>Continuity equation</vt:lpstr>
      <vt:lpstr>PowerPoint Presentation</vt:lpstr>
      <vt:lpstr>Proximal Isovelocity Surface Area (PISA)</vt:lpstr>
      <vt:lpstr>PISA</vt:lpstr>
      <vt:lpstr>PISA</vt:lpstr>
      <vt:lpstr>MITRAL VALVE RESISTANCE</vt:lpstr>
      <vt:lpstr>WILKINS SCORE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Pregnancy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Colour flow Doppler</vt:lpstr>
      <vt:lpstr>Colour flow Doppler –jet area </vt:lpstr>
      <vt:lpstr>Continuous Wave Doppler</vt:lpstr>
      <vt:lpstr>Pulmonary vein flow</vt:lpstr>
      <vt:lpstr>Vena contracta width</vt:lpstr>
      <vt:lpstr>PISA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kailash</dc:creator>
  <cp:lastModifiedBy>kailash</cp:lastModifiedBy>
  <cp:revision>39</cp:revision>
  <dcterms:created xsi:type="dcterms:W3CDTF">2006-08-16T00:00:00Z</dcterms:created>
  <dcterms:modified xsi:type="dcterms:W3CDTF">2016-01-05T02:12:21Z</dcterms:modified>
</cp:coreProperties>
</file>